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708" r:id="rId2"/>
  </p:sldMasterIdLst>
  <p:notesMasterIdLst>
    <p:notesMasterId r:id="rId18"/>
  </p:notesMasterIdLst>
  <p:sldIdLst>
    <p:sldId id="256" r:id="rId3"/>
    <p:sldId id="257" r:id="rId4"/>
    <p:sldId id="269" r:id="rId5"/>
    <p:sldId id="271" r:id="rId6"/>
    <p:sldId id="270" r:id="rId7"/>
    <p:sldId id="268" r:id="rId8"/>
    <p:sldId id="267" r:id="rId9"/>
    <p:sldId id="258" r:id="rId10"/>
    <p:sldId id="272" r:id="rId11"/>
    <p:sldId id="274" r:id="rId12"/>
    <p:sldId id="275" r:id="rId13"/>
    <p:sldId id="273" r:id="rId14"/>
    <p:sldId id="277" r:id="rId15"/>
    <p:sldId id="276" r:id="rId16"/>
    <p:sldId id="26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76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A4C576-ADBF-4E3A-9E7B-B5A996B04CF7}" type="datetimeFigureOut">
              <a:rPr lang="en-GB" smtClean="0"/>
              <a:t>26/02/2022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669E6C-F4B3-4BCC-B0DA-D8B3C09AB36C}" type="slidenum">
              <a:rPr lang="en-GB" smtClean="0"/>
              <a:t>‹#›</a:t>
            </a:fld>
            <a:endParaRPr lang="en-GB"/>
          </a:p>
        </p:txBody>
      </p:sp>
    </p:spTree>
    <p:extLst>
      <p:ext uri="{BB962C8B-B14F-4D97-AF65-F5344CB8AC3E}">
        <p14:creationId xmlns:p14="http://schemas.microsoft.com/office/powerpoint/2010/main" val="2375248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A669E6C-F4B3-4BCC-B0DA-D8B3C09AB36C}" type="slidenum">
              <a:rPr lang="en-GB" smtClean="0"/>
              <a:t>7</a:t>
            </a:fld>
            <a:endParaRPr lang="en-GB"/>
          </a:p>
        </p:txBody>
      </p:sp>
    </p:spTree>
    <p:extLst>
      <p:ext uri="{BB962C8B-B14F-4D97-AF65-F5344CB8AC3E}">
        <p14:creationId xmlns:p14="http://schemas.microsoft.com/office/powerpoint/2010/main" val="370352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95C33BC-D651-4D2F-98C8-5DB7CB68EA6C}" type="datetimeFigureOut">
              <a:rPr lang="en-GB" smtClean="0"/>
              <a:t>26/02/2022</a:t>
            </a:fld>
            <a:endParaRPr lang="en-GB"/>
          </a:p>
        </p:txBody>
      </p:sp>
      <p:sp>
        <p:nvSpPr>
          <p:cNvPr id="8" name="Slide Number Placeholder 7"/>
          <p:cNvSpPr>
            <a:spLocks noGrp="1"/>
          </p:cNvSpPr>
          <p:nvPr>
            <p:ph type="sldNum" sz="quarter" idx="11"/>
          </p:nvPr>
        </p:nvSpPr>
        <p:spPr/>
        <p:txBody>
          <a:bodyPr/>
          <a:lstStyle/>
          <a:p>
            <a:fld id="{8CFE7BE8-D9AC-458E-AEDF-9F7B9055DAE1}"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5C33BC-D651-4D2F-98C8-5DB7CB68EA6C}" type="datetimeFigureOut">
              <a:rPr lang="en-GB" smtClean="0"/>
              <a:t>26/02/2022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FE7BE8-D9AC-458E-AEDF-9F7B9055DAE1}"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5C33BC-D651-4D2F-98C8-5DB7CB68EA6C}" type="datetimeFigureOut">
              <a:rPr lang="en-GB" smtClean="0"/>
              <a:t>26/02/2022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FE7BE8-D9AC-458E-AEDF-9F7B9055DAE1}" type="slidenum">
              <a:rPr lang="en-GB" smtClean="0"/>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96C20CE2-06AF-43CD-B0D6-1EC187417E00}"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423129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C07ADE8D-4D71-4BD1-A453-6801C11B7F2C}"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17740076"/>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1C3E1584-3412-474A-A745-9DB182C8E808}"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83531431"/>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p>
            <a:pPr>
              <a:defRPr/>
            </a:pPr>
            <a:fld id="{8543A156-524F-409C-AE47-B80304B4DC74}"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8617374"/>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pPr>
              <a:defRPr/>
            </a:pPr>
            <a:endParaRPr lang="en-US">
              <a:solidFill>
                <a:srgbClr val="000000"/>
              </a:solidFill>
            </a:endParaRPr>
          </a:p>
        </p:txBody>
      </p:sp>
      <p:sp>
        <p:nvSpPr>
          <p:cNvPr id="8" name="Footer Placeholder 7"/>
          <p:cNvSpPr>
            <a:spLocks noGrp="1"/>
          </p:cNvSpPr>
          <p:nvPr>
            <p:ph type="ftr" sz="quarter" idx="11"/>
          </p:nvPr>
        </p:nvSpPr>
        <p:spPr/>
        <p:txBody>
          <a:bodyPr/>
          <a:lstStyle/>
          <a:p>
            <a:pPr>
              <a:defRPr/>
            </a:pPr>
            <a:endParaRPr lang="en-US">
              <a:solidFill>
                <a:srgbClr val="000000"/>
              </a:solidFill>
            </a:endParaRPr>
          </a:p>
        </p:txBody>
      </p:sp>
      <p:sp>
        <p:nvSpPr>
          <p:cNvPr id="9" name="Slide Number Placeholder 8"/>
          <p:cNvSpPr>
            <a:spLocks noGrp="1"/>
          </p:cNvSpPr>
          <p:nvPr>
            <p:ph type="sldNum" sz="quarter" idx="12"/>
          </p:nvPr>
        </p:nvSpPr>
        <p:spPr/>
        <p:txBody>
          <a:bodyPr/>
          <a:lstStyle/>
          <a:p>
            <a:pPr>
              <a:defRPr/>
            </a:pPr>
            <a:fld id="{6B4FB83A-1FB0-4BB5-B336-3C438EAE28AE}"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13969592"/>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pPr>
              <a:defRPr/>
            </a:pPr>
            <a:endParaRPr lang="en-US">
              <a:solidFill>
                <a:srgbClr val="000000"/>
              </a:solidFill>
            </a:endParaRPr>
          </a:p>
        </p:txBody>
      </p:sp>
      <p:sp>
        <p:nvSpPr>
          <p:cNvPr id="4" name="Footer Placeholder 3"/>
          <p:cNvSpPr>
            <a:spLocks noGrp="1"/>
          </p:cNvSpPr>
          <p:nvPr>
            <p:ph type="ftr" sz="quarter" idx="11"/>
          </p:nvPr>
        </p:nvSpPr>
        <p:spPr/>
        <p:txBody>
          <a:bodyPr/>
          <a:lstStyle/>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fld id="{FC115CE8-CCD8-4606-A955-629972959331}"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194839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solidFill>
                <a:srgbClr val="000000"/>
              </a:solidFill>
            </a:endParaRPr>
          </a:p>
        </p:txBody>
      </p:sp>
      <p:sp>
        <p:nvSpPr>
          <p:cNvPr id="3" name="Footer Placeholder 2"/>
          <p:cNvSpPr>
            <a:spLocks noGrp="1"/>
          </p:cNvSpPr>
          <p:nvPr>
            <p:ph type="ftr" sz="quarter" idx="11"/>
          </p:nvPr>
        </p:nvSpPr>
        <p:spPr/>
        <p:txBody>
          <a:bodyPr/>
          <a:lstStyle/>
          <a:p>
            <a:pPr>
              <a:defRPr/>
            </a:pPr>
            <a:endParaRPr lang="en-US">
              <a:solidFill>
                <a:srgbClr val="000000"/>
              </a:solidFill>
            </a:endParaRPr>
          </a:p>
        </p:txBody>
      </p:sp>
      <p:sp>
        <p:nvSpPr>
          <p:cNvPr id="4" name="Slide Number Placeholder 3"/>
          <p:cNvSpPr>
            <a:spLocks noGrp="1"/>
          </p:cNvSpPr>
          <p:nvPr>
            <p:ph type="sldNum" sz="quarter" idx="12"/>
          </p:nvPr>
        </p:nvSpPr>
        <p:spPr/>
        <p:txBody>
          <a:bodyPr/>
          <a:lstStyle/>
          <a:p>
            <a:pPr>
              <a:defRPr/>
            </a:pPr>
            <a:fld id="{3ABEA680-2CE0-4C90-88DF-B83EF0B12098}"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921918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p>
            <a:pPr>
              <a:defRPr/>
            </a:pPr>
            <a:fld id="{423C7ADF-826D-44D7-B17A-F84DC32C28C8}"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0642620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5C33BC-D651-4D2F-98C8-5DB7CB68EA6C}" type="datetimeFigureOut">
              <a:rPr lang="en-GB" smtClean="0"/>
              <a:t>26/02/2022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FE7BE8-D9AC-458E-AEDF-9F7B9055DAE1}" type="slidenum">
              <a:rPr lang="en-GB" smtClean="0"/>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p>
            <a:pPr>
              <a:defRPr/>
            </a:pPr>
            <a:fld id="{8966C20F-F0F2-4FB7-85B7-0DC16EFB41FF}"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11323028"/>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0D8FC814-E73B-4E8F-910A-C884D0F178A0}"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50099492"/>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7833E1B6-C1EB-4FF5-A7FB-875A6AD07AA7}"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4974792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5C33BC-D651-4D2F-98C8-5DB7CB68EA6C}" type="datetimeFigureOut">
              <a:rPr lang="en-GB" smtClean="0"/>
              <a:t>26/02/2022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FE7BE8-D9AC-458E-AEDF-9F7B9055DAE1}" type="slidenum">
              <a:rPr lang="en-GB" smtClean="0"/>
              <a:t>‹#›</a:t>
            </a:fld>
            <a:endParaRPr lang="en-GB"/>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5C33BC-D651-4D2F-98C8-5DB7CB68EA6C}" type="datetimeFigureOut">
              <a:rPr lang="en-GB" smtClean="0"/>
              <a:t>26/02/2022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FE7BE8-D9AC-458E-AEDF-9F7B9055DAE1}" type="slidenum">
              <a:rPr lang="en-GB" smtClean="0"/>
              <a:t>‹#›</a:t>
            </a:fld>
            <a:endParaRPr lang="en-GB"/>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E95C33BC-D651-4D2F-98C8-5DB7CB68EA6C}" type="datetimeFigureOut">
              <a:rPr lang="en-GB" smtClean="0"/>
              <a:t>26/02/2022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CFE7BE8-D9AC-458E-AEDF-9F7B9055DAE1}" type="slidenum">
              <a:rPr lang="en-GB" smtClean="0"/>
              <a:t>‹#›</a:t>
            </a:fld>
            <a:endParaRPr lang="en-GB"/>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5C33BC-D651-4D2F-98C8-5DB7CB68EA6C}" type="datetimeFigureOut">
              <a:rPr lang="en-GB" smtClean="0"/>
              <a:t>26/02/2022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CFE7BE8-D9AC-458E-AEDF-9F7B9055DAE1}"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5C33BC-D651-4D2F-98C8-5DB7CB68EA6C}" type="datetimeFigureOut">
              <a:rPr lang="en-GB" smtClean="0"/>
              <a:t>26/02/2022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CFE7BE8-D9AC-458E-AEDF-9F7B9055DAE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5C33BC-D651-4D2F-98C8-5DB7CB68EA6C}" type="datetimeFigureOut">
              <a:rPr lang="en-GB" smtClean="0"/>
              <a:t>26/02/2022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FE7BE8-D9AC-458E-AEDF-9F7B9055DAE1}"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5C33BC-D651-4D2F-98C8-5DB7CB68EA6C}" type="datetimeFigureOut">
              <a:rPr lang="en-GB" smtClean="0"/>
              <a:t>26/02/2022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FE7BE8-D9AC-458E-AEDF-9F7B9055DAE1}"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E95C33BC-D651-4D2F-98C8-5DB7CB68EA6C}" type="datetimeFigureOut">
              <a:rPr lang="en-GB" smtClean="0"/>
              <a:t>26/02/2022</a:t>
            </a:fld>
            <a:endParaRPr lang="en-GB"/>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GB"/>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8CFE7BE8-D9AC-458E-AEDF-9F7B9055DAE1}" type="slidenum">
              <a:rPr lang="en-GB" smtClean="0"/>
              <a:t>‹#›</a:t>
            </a:fld>
            <a:endParaRPr lang="en-GB"/>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5C33BC-D651-4D2F-98C8-5DB7CB68EA6C}" type="datetimeFigureOut">
              <a:rPr lang="en-GB" smtClean="0"/>
              <a:t>26/02/2022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FE7BE8-D9AC-458E-AEDF-9F7B9055DAE1}" type="slidenum">
              <a:rPr lang="en-GB" smtClean="0"/>
              <a:t>‹#›</a:t>
            </a:fld>
            <a:endParaRPr lang="en-GB"/>
          </a:p>
        </p:txBody>
      </p:sp>
    </p:spTree>
    <p:extLst>
      <p:ext uri="{BB962C8B-B14F-4D97-AF65-F5344CB8AC3E}">
        <p14:creationId xmlns:p14="http://schemas.microsoft.com/office/powerpoint/2010/main" val="116474702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EF2F33DF-0931-4329-833D-CB0D73DD839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87616" y="469322"/>
            <a:ext cx="2304256" cy="1700808"/>
          </a:xfrm>
          <a:prstGeom prst="rect">
            <a:avLst/>
          </a:prstGeom>
        </p:spPr>
      </p:pic>
      <p:sp>
        <p:nvSpPr>
          <p:cNvPr id="3" name="Subtitle 2"/>
          <p:cNvSpPr>
            <a:spLocks noGrp="1"/>
          </p:cNvSpPr>
          <p:nvPr>
            <p:ph type="subTitle" idx="1"/>
          </p:nvPr>
        </p:nvSpPr>
        <p:spPr>
          <a:xfrm>
            <a:off x="323528" y="188640"/>
            <a:ext cx="8640960" cy="6552728"/>
          </a:xfrm>
        </p:spPr>
        <p:txBody>
          <a:bodyPr>
            <a:normAutofit/>
          </a:bodyPr>
          <a:lstStyle/>
          <a:p>
            <a:pPr algn="l"/>
            <a:r>
              <a:rPr lang="en-GB" sz="2800" b="1" dirty="0">
                <a:solidFill>
                  <a:schemeClr val="tx1"/>
                </a:solidFill>
                <a:effectLst/>
                <a:latin typeface="Times New Roman" panose="02020603050405020304" pitchFamily="18" charset="0"/>
                <a:ea typeface="Calibri"/>
                <a:cs typeface="Times New Roman" panose="02020603050405020304" pitchFamily="18" charset="0"/>
              </a:rPr>
              <a:t>University of </a:t>
            </a:r>
            <a:r>
              <a:rPr lang="en-GB" sz="2800" b="1" dirty="0" err="1">
                <a:solidFill>
                  <a:schemeClr val="tx1"/>
                </a:solidFill>
                <a:effectLst/>
                <a:latin typeface="Times New Roman" panose="02020603050405020304" pitchFamily="18" charset="0"/>
                <a:ea typeface="Calibri"/>
                <a:cs typeface="Times New Roman" panose="02020603050405020304" pitchFamily="18" charset="0"/>
              </a:rPr>
              <a:t>Basrah</a:t>
            </a:r>
            <a:r>
              <a:rPr lang="en-GB" sz="2800" b="1" dirty="0">
                <a:solidFill>
                  <a:schemeClr val="tx1"/>
                </a:solidFill>
                <a:effectLst/>
                <a:latin typeface="Times New Roman" panose="02020603050405020304" pitchFamily="18" charset="0"/>
                <a:ea typeface="Calibri"/>
                <a:cs typeface="Times New Roman" panose="02020603050405020304" pitchFamily="18" charset="0"/>
              </a:rPr>
              <a:t> </a:t>
            </a:r>
          </a:p>
          <a:p>
            <a:pPr algn="l"/>
            <a:r>
              <a:rPr lang="en-GB" sz="2800" b="1" dirty="0">
                <a:solidFill>
                  <a:schemeClr val="tx1"/>
                </a:solidFill>
                <a:latin typeface="Times New Roman" panose="02020603050405020304" pitchFamily="18" charset="0"/>
                <a:cs typeface="Times New Roman" panose="02020603050405020304" pitchFamily="18" charset="0"/>
              </a:rPr>
              <a:t>College of Arts</a:t>
            </a:r>
          </a:p>
          <a:p>
            <a:pPr algn="l"/>
            <a:r>
              <a:rPr lang="en-GB" sz="2800" b="1" dirty="0">
                <a:solidFill>
                  <a:schemeClr val="tx1"/>
                </a:solidFill>
                <a:latin typeface="Times New Roman" panose="02020603050405020304" pitchFamily="18" charset="0"/>
                <a:cs typeface="Times New Roman" panose="02020603050405020304" pitchFamily="18" charset="0"/>
              </a:rPr>
              <a:t>Department of Translation</a:t>
            </a:r>
          </a:p>
          <a:p>
            <a:pPr algn="l"/>
            <a:r>
              <a:rPr lang="en-GB" sz="2800" b="1" dirty="0">
                <a:solidFill>
                  <a:schemeClr val="tx1"/>
                </a:solidFill>
                <a:latin typeface="Times New Roman" panose="02020603050405020304" pitchFamily="18" charset="0"/>
                <a:cs typeface="Times New Roman" panose="02020603050405020304" pitchFamily="18" charset="0"/>
              </a:rPr>
              <a:t>Third Year </a:t>
            </a:r>
          </a:p>
          <a:p>
            <a:pPr algn="l"/>
            <a:endParaRPr lang="en-GB" sz="2800" b="1" dirty="0">
              <a:solidFill>
                <a:schemeClr val="tx1"/>
              </a:solidFill>
              <a:latin typeface="Times New Roman" panose="02020603050405020304" pitchFamily="18" charset="0"/>
              <a:cs typeface="Times New Roman" panose="02020603050405020304" pitchFamily="18" charset="0"/>
            </a:endParaRPr>
          </a:p>
          <a:p>
            <a:pPr algn="l"/>
            <a:r>
              <a:rPr lang="en-GB" sz="3200" b="1" dirty="0">
                <a:solidFill>
                  <a:schemeClr val="tx1"/>
                </a:solidFill>
                <a:latin typeface="Times New Roman" panose="02020603050405020304" pitchFamily="18" charset="0"/>
                <a:cs typeface="Times New Roman" panose="02020603050405020304" pitchFamily="18" charset="0"/>
              </a:rPr>
              <a:t>                               </a:t>
            </a:r>
            <a:r>
              <a:rPr lang="en-GB" sz="4400" b="1" dirty="0">
                <a:solidFill>
                  <a:schemeClr val="tx1"/>
                </a:solidFill>
                <a:latin typeface="Times New Roman" panose="02020603050405020304" pitchFamily="18" charset="0"/>
                <a:cs typeface="Times New Roman" panose="02020603050405020304" pitchFamily="18" charset="0"/>
              </a:rPr>
              <a:t>Linguistics</a:t>
            </a:r>
            <a:endParaRPr lang="en-GB" sz="3200" b="1" dirty="0">
              <a:solidFill>
                <a:schemeClr val="tx1"/>
              </a:solidFill>
              <a:latin typeface="Times New Roman" panose="02020603050405020304" pitchFamily="18" charset="0"/>
              <a:cs typeface="Times New Roman" panose="02020603050405020304" pitchFamily="18" charset="0"/>
            </a:endParaRPr>
          </a:p>
          <a:p>
            <a:r>
              <a:rPr lang="en-US" sz="4400" b="1" i="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Grammar</a:t>
            </a:r>
          </a:p>
          <a:p>
            <a:endParaRPr lang="en-GB" sz="2800" dirty="0">
              <a:solidFill>
                <a:schemeClr val="tx1"/>
              </a:solidFill>
              <a:latin typeface="Times New Roman" pitchFamily="18" charset="0"/>
              <a:cs typeface="Times New Roman" pitchFamily="18" charset="0"/>
            </a:endParaRPr>
          </a:p>
        </p:txBody>
      </p:sp>
      <p:pic>
        <p:nvPicPr>
          <p:cNvPr id="6" name="Picture 5">
            <a:extLst>
              <a:ext uri="{FF2B5EF4-FFF2-40B4-BE49-F238E27FC236}">
                <a16:creationId xmlns="" xmlns:a16="http://schemas.microsoft.com/office/drawing/2014/main" id="{433FC9BA-3559-4EA8-8A8F-011110BB5BB5}"/>
              </a:ext>
            </a:extLst>
          </p:cNvPr>
          <p:cNvPicPr>
            <a:picLocks noChangeAspect="1"/>
          </p:cNvPicPr>
          <p:nvPr/>
        </p:nvPicPr>
        <p:blipFill>
          <a:blip r:embed="rId3"/>
          <a:stretch>
            <a:fillRect/>
          </a:stretch>
        </p:blipFill>
        <p:spPr>
          <a:xfrm>
            <a:off x="179512" y="4509120"/>
            <a:ext cx="8784976" cy="1967880"/>
          </a:xfrm>
          <a:prstGeom prst="rect">
            <a:avLst/>
          </a:prstGeom>
        </p:spPr>
      </p:pic>
    </p:spTree>
    <p:extLst>
      <p:ext uri="{BB962C8B-B14F-4D97-AF65-F5344CB8AC3E}">
        <p14:creationId xmlns:p14="http://schemas.microsoft.com/office/powerpoint/2010/main" val="3759585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188640"/>
            <a:ext cx="8208912" cy="6192688"/>
          </a:xfrm>
        </p:spPr>
        <p:txBody>
          <a:bodyPr>
            <a:normAutofit lnSpcReduction="10000"/>
          </a:bodyPr>
          <a:lstStyle/>
          <a:p>
            <a:pPr algn="just">
              <a:lnSpc>
                <a:spcPct val="150000"/>
              </a:lnSpc>
            </a:pPr>
            <a:r>
              <a:rPr lang="en-US" sz="1600" b="0" i="0" u="none" strike="noStrike" baseline="0" dirty="0" smtClean="0">
                <a:solidFill>
                  <a:srgbClr val="000000"/>
                </a:solidFill>
                <a:latin typeface="Times New Roman" panose="02020603050405020304" pitchFamily="18" charset="0"/>
                <a:cs typeface="Times New Roman" panose="02020603050405020304" pitchFamily="18" charset="0"/>
              </a:rPr>
              <a:t>    </a:t>
            </a:r>
            <a:r>
              <a:rPr lang="en-US" sz="2000" b="0" i="0" u="none" strike="noStrike" baseline="0" dirty="0" smtClean="0">
                <a:solidFill>
                  <a:srgbClr val="000000"/>
                </a:solidFill>
                <a:latin typeface="Times New Roman" panose="02020603050405020304" pitchFamily="18" charset="0"/>
                <a:cs typeface="Times New Roman" panose="02020603050405020304" pitchFamily="18" charset="0"/>
              </a:rPr>
              <a:t>However</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 there are many forms that do not fit those </a:t>
            </a:r>
            <a:r>
              <a:rPr lang="en-US" sz="2000" b="1" i="1" u="none" strike="noStrike" baseline="0"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test-frames</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 Examples would be </a:t>
            </a:r>
            <a:r>
              <a:rPr lang="en-US" sz="20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Cathy</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 </a:t>
            </a:r>
            <a:r>
              <a:rPr lang="en-US" sz="20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someone</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 </a:t>
            </a:r>
            <a:r>
              <a:rPr lang="en-US" sz="20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dog</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 </a:t>
            </a:r>
            <a:r>
              <a:rPr lang="en-US" sz="20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 car </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and </a:t>
            </a:r>
            <a:r>
              <a:rPr lang="en-US" sz="20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many others</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 (</a:t>
            </a:r>
            <a:r>
              <a:rPr lang="en-US" sz="20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That is, we wouldn’t say *The Cathy or *The </a:t>
            </a:r>
            <a:r>
              <a:rPr lang="en-US" sz="2000" b="1" i="0" u="none" strike="noStrike" baseline="0" dirty="0" err="1">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a:t>
            </a:r>
            <a:r>
              <a:rPr lang="en-US" sz="20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dog</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 For these forms, we require different </a:t>
            </a:r>
            <a:r>
              <a:rPr lang="en-US" sz="2000" b="1" i="1" u="none" strike="noStrike" baseline="0" dirty="0">
                <a:solidFill>
                  <a:srgbClr val="002060"/>
                </a:solidFill>
                <a:latin typeface="Times New Roman" panose="02020603050405020304" pitchFamily="18" charset="0"/>
                <a:cs typeface="Times New Roman" panose="02020603050405020304" pitchFamily="18" charset="0"/>
              </a:rPr>
              <a:t>test-frames:</a:t>
            </a:r>
          </a:p>
          <a:p>
            <a:pPr algn="just">
              <a:lnSpc>
                <a:spcPct val="150000"/>
              </a:lnSpc>
            </a:pPr>
            <a:r>
              <a:rPr lang="en-US" sz="20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_______________ makes a lot of noise.</a:t>
            </a:r>
          </a:p>
          <a:p>
            <a:pPr algn="just">
              <a:lnSpc>
                <a:spcPct val="150000"/>
              </a:lnSpc>
            </a:pPr>
            <a:r>
              <a:rPr lang="en-US" sz="20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heard _______________ yesterday.</a:t>
            </a:r>
          </a:p>
          <a:p>
            <a:pPr algn="just">
              <a:lnSpc>
                <a:spcPct val="150000"/>
              </a:lnSpc>
            </a:pPr>
            <a:r>
              <a:rPr lang="en-US" sz="2000" b="0" i="0" u="none" strike="noStrike" baseline="0" dirty="0" smtClean="0">
                <a:solidFill>
                  <a:srgbClr val="000000"/>
                </a:solidFill>
                <a:latin typeface="Times New Roman" panose="02020603050405020304" pitchFamily="18" charset="0"/>
                <a:cs typeface="Times New Roman" panose="02020603050405020304" pitchFamily="18" charset="0"/>
              </a:rPr>
              <a:t>    Among </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other forms that comfortably fit these </a:t>
            </a:r>
            <a:r>
              <a:rPr lang="en-US" sz="2000" b="1" i="0" u="none" strike="noStrike" baseline="0"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test-frames</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 are </a:t>
            </a:r>
            <a:r>
              <a:rPr lang="en-US" sz="20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it, the big dog, an old </a:t>
            </a:r>
            <a:r>
              <a:rPr lang="en-US" sz="2000" b="1" i="1" u="none" strike="noStrike" baseline="0"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car</a:t>
            </a:r>
            <a:r>
              <a:rPr lang="en-US" sz="2000" dirty="0" smtClean="0">
                <a:solidFill>
                  <a:srgbClr val="000000"/>
                </a:solidFill>
                <a:latin typeface="Times New Roman" panose="02020603050405020304" pitchFamily="18" charset="0"/>
                <a:cs typeface="Times New Roman" panose="02020603050405020304" pitchFamily="18" charset="0"/>
              </a:rPr>
              <a:t>, </a:t>
            </a:r>
            <a:r>
              <a:rPr lang="en-US" sz="2000" b="0" i="0" u="none" strike="noStrike" baseline="0" dirty="0" smtClean="0">
                <a:solidFill>
                  <a:srgbClr val="000000"/>
                </a:solidFill>
                <a:latin typeface="Times New Roman" panose="02020603050405020304" pitchFamily="18" charset="0"/>
                <a:cs typeface="Times New Roman" panose="02020603050405020304" pitchFamily="18" charset="0"/>
              </a:rPr>
              <a:t> </a:t>
            </a:r>
            <a:r>
              <a:rPr lang="en-US" sz="20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professor with the Scottish accent </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and many other examples of the same grammatical category, a “</a:t>
            </a:r>
            <a:r>
              <a:rPr lang="en-US" sz="2000" b="1" i="1" u="none" strike="noStrike" baseline="0" dirty="0">
                <a:solidFill>
                  <a:srgbClr val="C00000"/>
                </a:solidFill>
                <a:latin typeface="Times New Roman" panose="02020603050405020304" pitchFamily="18" charset="0"/>
                <a:cs typeface="Times New Roman" panose="02020603050405020304" pitchFamily="18" charset="0"/>
              </a:rPr>
              <a:t>noun phrase</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 (or </a:t>
            </a:r>
            <a:r>
              <a:rPr lang="en-US" sz="2000" b="0" i="0"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NP</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 Observing that it fits only in this second set of </a:t>
            </a:r>
            <a:r>
              <a:rPr lang="en-US" sz="2000" b="1" i="1" u="none" strike="noStrike" baseline="0"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test-frames</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 (*</a:t>
            </a:r>
            <a:r>
              <a:rPr lang="en-US" sz="2000" b="1" i="1"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it makes a lot of </a:t>
            </a:r>
            <a:r>
              <a:rPr lang="en-US" sz="2000" b="1" i="1" u="none" strike="noStrike" baseline="0"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noise)</a:t>
            </a:r>
            <a:r>
              <a:rPr lang="en-US" sz="2000" dirty="0" smtClean="0">
                <a:solidFill>
                  <a:srgbClr val="000000"/>
                </a:solidFill>
                <a:latin typeface="Times New Roman" panose="02020603050405020304" pitchFamily="18" charset="0"/>
                <a:cs typeface="Times New Roman" panose="02020603050405020304" pitchFamily="18" charset="0"/>
              </a:rPr>
              <a:t>.</a:t>
            </a:r>
            <a:r>
              <a:rPr lang="en-US" sz="2000" b="0" i="0" u="none" strike="noStrike" baseline="0" dirty="0" smtClean="0">
                <a:solidFill>
                  <a:srgbClr val="000000"/>
                </a:solidFill>
                <a:latin typeface="Times New Roman" panose="02020603050405020304" pitchFamily="18" charset="0"/>
                <a:cs typeface="Times New Roman" panose="02020603050405020304" pitchFamily="18" charset="0"/>
              </a:rPr>
              <a:t> </a:t>
            </a:r>
            <a:r>
              <a:rPr lang="en-US" sz="20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Pronouns</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 were described as “</a:t>
            </a:r>
            <a:r>
              <a:rPr lang="en-US" sz="20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words used in place of nouns</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 We now see that it is better to say that </a:t>
            </a:r>
            <a:r>
              <a:rPr lang="en-US" sz="2000" b="1" i="1"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pronouns are used in place of noun phrases</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 (not just </a:t>
            </a:r>
            <a:r>
              <a:rPr lang="en-US" sz="2000" b="1" i="1"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nouns</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a:t>
            </a:r>
            <a:endParaRPr lang="en-US" sz="2000" b="1" i="1" u="none" strike="noStrike" baseline="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1546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34601"/>
            <a:ext cx="8640960" cy="6192688"/>
          </a:xfrm>
        </p:spPr>
        <p:txBody>
          <a:bodyPr>
            <a:normAutofit/>
          </a:bodyPr>
          <a:lstStyle/>
          <a:p>
            <a:pPr>
              <a:lnSpc>
                <a:spcPct val="150000"/>
              </a:lnSpc>
            </a:pPr>
            <a:r>
              <a:rPr lang="en-US" b="1" i="1" u="none" strike="noStrike" baseline="0" dirty="0">
                <a:solidFill>
                  <a:srgbClr val="002060"/>
                </a:solidFill>
                <a:latin typeface="Times New Roman" panose="02020603050405020304" pitchFamily="18" charset="0"/>
                <a:cs typeface="Times New Roman" panose="02020603050405020304" pitchFamily="18" charset="0"/>
              </a:rPr>
              <a:t>Constituent Analysis</a:t>
            </a:r>
          </a:p>
          <a:p>
            <a:pPr algn="just"/>
            <a:r>
              <a:rPr lang="en-US" sz="1600" b="0" i="0" u="none" strike="noStrike" baseline="0" dirty="0" smtClean="0">
                <a:solidFill>
                  <a:srgbClr val="000000"/>
                </a:solidFill>
                <a:latin typeface="Times New Roman" panose="02020603050405020304" pitchFamily="18" charset="0"/>
                <a:cs typeface="Times New Roman" panose="02020603050405020304" pitchFamily="18" charset="0"/>
              </a:rPr>
              <a:t>     </a:t>
            </a:r>
            <a:r>
              <a:rPr lang="en-US" sz="2000" b="0" i="0" u="none" strike="noStrike" baseline="0" dirty="0" smtClean="0">
                <a:solidFill>
                  <a:srgbClr val="000000"/>
                </a:solidFill>
                <a:latin typeface="Times New Roman" panose="02020603050405020304" pitchFamily="18" charset="0"/>
                <a:cs typeface="Times New Roman" panose="02020603050405020304" pitchFamily="18" charset="0"/>
              </a:rPr>
              <a:t>An </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approach with the same descriptive aims is called </a:t>
            </a:r>
            <a:r>
              <a:rPr lang="en-US" sz="2000" b="1" i="1" u="none" strike="noStrike" baseline="0"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constituent analysis</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 The technique employed in this approach is designed to show how small </a:t>
            </a:r>
            <a:r>
              <a:rPr lang="en-US" sz="2000" b="1" i="0" u="none" strike="noStrike" baseline="0"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constituents</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 (or </a:t>
            </a:r>
            <a:r>
              <a:rPr lang="en-US" sz="2000" b="1" i="0" u="none" strike="noStrike" baseline="0"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components</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 go together to form </a:t>
            </a:r>
            <a:r>
              <a:rPr lang="en-US" sz="2000" b="1" i="1" u="none" strike="noStrike" baseline="0"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larger constituents</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 One basic step is determining how words go together to form phrases. In the following sentence, we can identify </a:t>
            </a:r>
            <a:r>
              <a:rPr lang="en-US" sz="2000" b="0" i="0" u="none" strike="noStrike" baseline="0"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nine constituents </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at the word level: </a:t>
            </a:r>
            <a:r>
              <a:rPr lang="en-US" sz="2000" b="1" i="1"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old woman brought a large snake from Brazil. </a:t>
            </a:r>
          </a:p>
          <a:p>
            <a:pPr algn="just"/>
            <a:r>
              <a:rPr lang="en-US" sz="2000" b="0" i="0" u="none" strike="noStrike" baseline="0" dirty="0" smtClean="0">
                <a:solidFill>
                  <a:srgbClr val="000000"/>
                </a:solidFill>
                <a:latin typeface="Times New Roman" panose="02020603050405020304" pitchFamily="18" charset="0"/>
                <a:cs typeface="Times New Roman" panose="02020603050405020304" pitchFamily="18" charset="0"/>
              </a:rPr>
              <a:t>    How </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do those </a:t>
            </a:r>
            <a:r>
              <a:rPr lang="en-US" sz="2000" b="1" i="0" u="none" strike="noStrike" baseline="0"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nine constituents </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go together to form constituents at the phrase level? Does it seem appropriate to put the words together as </a:t>
            </a:r>
            <a:r>
              <a:rPr lang="en-US" sz="2000" b="0" i="0" u="none" strike="noStrike" baseline="0" dirty="0" smtClean="0">
                <a:solidFill>
                  <a:srgbClr val="000000"/>
                </a:solidFill>
                <a:latin typeface="Times New Roman" panose="02020603050405020304" pitchFamily="18" charset="0"/>
                <a:cs typeface="Times New Roman" panose="02020603050405020304" pitchFamily="18" charset="0"/>
              </a:rPr>
              <a:t>follows?</a:t>
            </a:r>
            <a:r>
              <a:rPr lang="en-US" sz="2000" b="0" i="0" u="none" strike="noStrike" dirty="0" smtClean="0">
                <a:solidFill>
                  <a:srgbClr val="000000"/>
                </a:solidFill>
                <a:latin typeface="Times New Roman" panose="02020603050405020304" pitchFamily="18" charset="0"/>
                <a:cs typeface="Times New Roman" panose="02020603050405020304" pitchFamily="18" charset="0"/>
              </a:rPr>
              <a:t>  </a:t>
            </a:r>
            <a:r>
              <a:rPr lang="en-US" sz="2000" b="1" i="1" u="none" strike="noStrike" baseline="0"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a:t>
            </a:r>
            <a:r>
              <a:rPr lang="en-US" sz="2000" b="1" i="1"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old woman </a:t>
            </a:r>
            <a:r>
              <a:rPr lang="en-US" sz="2000" b="1" i="1" u="none" strike="noStrike" baseline="0"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brought </a:t>
            </a:r>
            <a:r>
              <a:rPr lang="en-US" sz="2000" b="1" i="1"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 large snake from </a:t>
            </a:r>
            <a:r>
              <a:rPr lang="en-US" sz="2000" b="1" i="1" u="none" strike="noStrike" baseline="0" dirty="0" err="1"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Brazil.</a:t>
            </a:r>
            <a:r>
              <a:rPr lang="en-US" sz="2000" b="0" i="0" u="none" strike="noStrike" baseline="0" dirty="0" err="1" smtClean="0">
                <a:solidFill>
                  <a:srgbClr val="000000"/>
                </a:solidFill>
                <a:latin typeface="Times New Roman" panose="02020603050405020304" pitchFamily="18" charset="0"/>
                <a:cs typeface="Times New Roman" panose="02020603050405020304" pitchFamily="18" charset="0"/>
              </a:rPr>
              <a:t>We</a:t>
            </a:r>
            <a:r>
              <a:rPr lang="en-US" sz="2000" b="0" i="0" u="none" strike="noStrike" baseline="0" dirty="0" smtClean="0">
                <a:solidFill>
                  <a:srgbClr val="000000"/>
                </a:solidFill>
                <a:latin typeface="Times New Roman" panose="02020603050405020304" pitchFamily="18" charset="0"/>
                <a:cs typeface="Times New Roman" panose="02020603050405020304" pitchFamily="18" charset="0"/>
              </a:rPr>
              <a:t> do</a:t>
            </a:r>
            <a:r>
              <a:rPr lang="en-US" sz="2000" b="0" i="0" u="none" strike="noStrike" dirty="0" smtClean="0">
                <a:solidFill>
                  <a:srgbClr val="000000"/>
                </a:solidFill>
                <a:latin typeface="Times New Roman" panose="02020603050405020304" pitchFamily="18" charset="0"/>
                <a:cs typeface="Times New Roman" panose="02020603050405020304" pitchFamily="18" charset="0"/>
              </a:rPr>
              <a:t> not</a:t>
            </a:r>
            <a:r>
              <a:rPr lang="en-US" sz="2000" b="0" i="0" u="none" strike="noStrike" baseline="0" dirty="0" smtClean="0">
                <a:solidFill>
                  <a:srgbClr val="000000"/>
                </a:solidFill>
                <a:latin typeface="Times New Roman" panose="02020603050405020304" pitchFamily="18" charset="0"/>
                <a:cs typeface="Times New Roman" panose="02020603050405020304" pitchFamily="18" charset="0"/>
              </a:rPr>
              <a:t> </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normally think of these combinations as phrases in English. We are more likely to say that the phrase-like constituents here are combinations of the following </a:t>
            </a:r>
            <a:r>
              <a:rPr lang="en-US" sz="2000" b="0" i="0" u="none" strike="noStrike" baseline="0" dirty="0" smtClean="0">
                <a:solidFill>
                  <a:srgbClr val="000000"/>
                </a:solidFill>
                <a:latin typeface="Times New Roman" panose="02020603050405020304" pitchFamily="18" charset="0"/>
                <a:cs typeface="Times New Roman" panose="02020603050405020304" pitchFamily="18" charset="0"/>
              </a:rPr>
              <a:t>types:</a:t>
            </a:r>
          </a:p>
          <a:p>
            <a:pPr algn="just">
              <a:lnSpc>
                <a:spcPct val="150000"/>
              </a:lnSpc>
            </a:pPr>
            <a:r>
              <a:rPr lang="en-US" sz="1600" b="0" i="0" u="none" strike="noStrike" baseline="0" dirty="0" smtClean="0">
                <a:solidFill>
                  <a:srgbClr val="000000"/>
                </a:solidFill>
                <a:latin typeface="Times New Roman" panose="02020603050405020304" pitchFamily="18" charset="0"/>
                <a:cs typeface="Times New Roman" panose="02020603050405020304" pitchFamily="18" charset="0"/>
              </a:rPr>
              <a:t> </a:t>
            </a:r>
            <a:r>
              <a:rPr lang="en-US" sz="1600" b="1" i="1"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a:t>
            </a:r>
            <a:r>
              <a:rPr lang="en-US" sz="1600" b="1" i="1"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old </a:t>
            </a:r>
            <a:r>
              <a:rPr lang="en-US" sz="1600" b="1" i="1"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woman, ( NP) </a:t>
            </a:r>
            <a:r>
              <a:rPr lang="en-US" sz="1600" b="1" i="1"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brought </a:t>
            </a:r>
            <a:r>
              <a:rPr lang="en-US" sz="1600" b="1" i="1"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V.) a </a:t>
            </a:r>
            <a:r>
              <a:rPr lang="en-US" sz="1600" b="1" i="1"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large </a:t>
            </a:r>
            <a:r>
              <a:rPr lang="en-US" sz="1600" b="1" i="1"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snake ( NP) </a:t>
            </a:r>
            <a:r>
              <a:rPr lang="en-US" sz="1600" b="1" i="1"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from </a:t>
            </a:r>
            <a:r>
              <a:rPr lang="en-US" sz="1600" b="1" i="1"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Brazil ( </a:t>
            </a:r>
            <a:r>
              <a:rPr lang="en-US" sz="1600" b="1" i="1" dirty="0" err="1"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Prep.P</a:t>
            </a:r>
            <a:r>
              <a:rPr lang="en-US" sz="1600" b="1" i="1"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1600" b="1" i="1"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VP).</a:t>
            </a:r>
            <a:endParaRPr lang="en-US" sz="1600" b="1" i="1"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lnSpc>
                <a:spcPct val="150000"/>
              </a:lnSpc>
            </a:pPr>
            <a:r>
              <a:rPr lang="en-US" sz="1600" b="0" i="0" u="none" strike="noStrike" baseline="0" dirty="0" smtClean="0">
                <a:solidFill>
                  <a:srgbClr val="000000"/>
                </a:solidFill>
                <a:latin typeface="Times New Roman" panose="02020603050405020304" pitchFamily="18" charset="0"/>
                <a:cs typeface="Times New Roman" panose="02020603050405020304" pitchFamily="18" charset="0"/>
              </a:rPr>
              <a:t> </a:t>
            </a:r>
            <a:r>
              <a:rPr lang="en-US" sz="1600" b="1" i="1" u="none" strike="noStrike" baseline="0"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000" b="0" i="0" u="none" strike="noStrike" baseline="0" dirty="0" smtClean="0">
                <a:solidFill>
                  <a:srgbClr val="000000"/>
                </a:solidFill>
                <a:latin typeface="Times New Roman" panose="02020603050405020304" pitchFamily="18" charset="0"/>
                <a:cs typeface="Times New Roman" panose="02020603050405020304" pitchFamily="18" charset="0"/>
              </a:rPr>
              <a:t>This </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analysis of the constituent structure of the sentence can be represented in a diagram showing the distribution of the constituents at different levels</a:t>
            </a:r>
            <a:r>
              <a:rPr lang="en-US" sz="1600" b="0" i="0" u="none" strike="noStrike" baseline="0" dirty="0">
                <a:solidFill>
                  <a:srgbClr val="000000"/>
                </a:solidFill>
                <a:latin typeface="Times New Roman" panose="02020603050405020304" pitchFamily="18" charset="0"/>
                <a:cs typeface="Times New Roman" panose="02020603050405020304" pitchFamily="18" charset="0"/>
              </a:rPr>
              <a:t>.</a:t>
            </a:r>
          </a:p>
          <a:p>
            <a:pPr algn="just">
              <a:lnSpc>
                <a:spcPct val="150000"/>
              </a:lnSpc>
            </a:pPr>
            <a:endParaRPr lang="en-US" sz="1600" b="0" i="0" u="none" strike="noStrike" baseline="0" dirty="0">
              <a:solidFill>
                <a:srgbClr val="000000"/>
              </a:solidFill>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 xmlns:a16="http://schemas.microsoft.com/office/drawing/2014/main" id="{C46CCD86-A227-4388-9D35-8D2214A22294}"/>
              </a:ext>
            </a:extLst>
          </p:cNvPr>
          <p:cNvPicPr>
            <a:picLocks noChangeAspect="1"/>
          </p:cNvPicPr>
          <p:nvPr/>
        </p:nvPicPr>
        <p:blipFill>
          <a:blip r:embed="rId2"/>
          <a:stretch>
            <a:fillRect/>
          </a:stretch>
        </p:blipFill>
        <p:spPr>
          <a:xfrm>
            <a:off x="323528" y="5661248"/>
            <a:ext cx="8640960" cy="848927"/>
          </a:xfrm>
          <a:prstGeom prst="rect">
            <a:avLst/>
          </a:prstGeom>
        </p:spPr>
      </p:pic>
      <p:cxnSp>
        <p:nvCxnSpPr>
          <p:cNvPr id="5" name="Straight Arrow Connector 4"/>
          <p:cNvCxnSpPr/>
          <p:nvPr/>
        </p:nvCxnSpPr>
        <p:spPr>
          <a:xfrm>
            <a:off x="2375642" y="4149080"/>
            <a:ext cx="4968552" cy="72008"/>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0" name="Straight Arrow Connector 9"/>
          <p:cNvCxnSpPr/>
          <p:nvPr/>
        </p:nvCxnSpPr>
        <p:spPr>
          <a:xfrm>
            <a:off x="593501" y="4113817"/>
            <a:ext cx="1512168" cy="72008"/>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6158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188640"/>
            <a:ext cx="8208912" cy="6192688"/>
          </a:xfrm>
        </p:spPr>
        <p:txBody>
          <a:bodyPr>
            <a:normAutofit/>
          </a:bodyPr>
          <a:lstStyle/>
          <a:p>
            <a:pPr algn="just"/>
            <a:r>
              <a:rPr lang="en-US" sz="1600" b="0" i="0" u="none" strike="noStrike" baseline="0" dirty="0" smtClean="0">
                <a:solidFill>
                  <a:srgbClr val="000000"/>
                </a:solidFill>
                <a:latin typeface="Times New Roman" panose="02020603050405020304" pitchFamily="18" charset="0"/>
                <a:cs typeface="Times New Roman" panose="02020603050405020304" pitchFamily="18" charset="0"/>
              </a:rPr>
              <a:t>        </a:t>
            </a:r>
            <a:r>
              <a:rPr lang="en-US" sz="2000" b="0" i="0" u="none" strike="noStrike" baseline="0" dirty="0" smtClean="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Using </a:t>
            </a:r>
            <a:r>
              <a:rPr lang="en-US" sz="2000" b="0"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this kind of diagram we can determine the types of forms that can be substituted for each other at different levels of constituent structure. One advantage of this type of analysis is that it shows rather clearly that </a:t>
            </a:r>
            <a:r>
              <a:rPr lang="en-US" sz="20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pronouns</a:t>
            </a:r>
            <a:r>
              <a:rPr lang="en-US" sz="2000" b="0"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0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she, it</a:t>
            </a:r>
            <a:r>
              <a:rPr lang="en-US" sz="2000" b="0"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and proper nouns or names (</a:t>
            </a:r>
            <a:r>
              <a:rPr lang="en-US" sz="20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Brazil</a:t>
            </a:r>
            <a:r>
              <a:rPr lang="en-US" sz="2000" b="0"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though they are single words, can be used as noun phrases and fill the same constituent space as longer phrases (e.g. </a:t>
            </a:r>
            <a:r>
              <a:rPr lang="en-US" sz="20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old woman</a:t>
            </a:r>
            <a:r>
              <a:rPr lang="en-US" sz="20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000" b="0"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or </a:t>
            </a:r>
            <a:r>
              <a:rPr lang="en-US" sz="20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 large snake</a:t>
            </a:r>
            <a:r>
              <a:rPr lang="en-US" sz="2000" b="0"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The  </a:t>
            </a:r>
            <a:r>
              <a:rPr lang="en-US" sz="200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t>
            </a:r>
            <a:r>
              <a:rPr lang="en-US" sz="2000" b="0"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igure below presents an analysis of the common constituent structure of many English sentences.</a:t>
            </a:r>
          </a:p>
          <a:p>
            <a:pPr algn="just"/>
            <a:endParaRPr lang="en-US" sz="2000" b="0"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 xmlns:a16="http://schemas.microsoft.com/office/drawing/2014/main" id="{E7923315-A3A8-4859-A1A9-C521EA171491}"/>
              </a:ext>
            </a:extLst>
          </p:cNvPr>
          <p:cNvPicPr>
            <a:picLocks noChangeAspect="1"/>
          </p:cNvPicPr>
          <p:nvPr/>
        </p:nvPicPr>
        <p:blipFill>
          <a:blip r:embed="rId2"/>
          <a:stretch>
            <a:fillRect/>
          </a:stretch>
        </p:blipFill>
        <p:spPr>
          <a:xfrm>
            <a:off x="611560" y="2813364"/>
            <a:ext cx="8064896" cy="3351940"/>
          </a:xfrm>
          <a:prstGeom prst="rect">
            <a:avLst/>
          </a:prstGeom>
        </p:spPr>
      </p:pic>
    </p:spTree>
    <p:extLst>
      <p:ext uri="{BB962C8B-B14F-4D97-AF65-F5344CB8AC3E}">
        <p14:creationId xmlns:p14="http://schemas.microsoft.com/office/powerpoint/2010/main" val="2767732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7296"/>
            <a:ext cx="8640959" cy="6309320"/>
          </a:xfrm>
        </p:spPr>
        <p:txBody>
          <a:bodyPr>
            <a:normAutofit fontScale="70000" lnSpcReduction="20000"/>
          </a:bodyPr>
          <a:lstStyle/>
          <a:p>
            <a:pPr>
              <a:lnSpc>
                <a:spcPct val="150000"/>
              </a:lnSpc>
            </a:pPr>
            <a:r>
              <a:rPr lang="en-US" sz="3400" b="1" i="1" u="none" strike="noStrike" baseline="0"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Subjects and Objects</a:t>
            </a:r>
          </a:p>
          <a:p>
            <a:pPr algn="just">
              <a:lnSpc>
                <a:spcPct val="120000"/>
              </a:lnSpc>
            </a:pPr>
            <a:r>
              <a:rPr lang="en-US" sz="2600" b="0" i="0" u="none" strike="noStrike" baseline="0" dirty="0" smtClean="0">
                <a:solidFill>
                  <a:srgbClr val="000000"/>
                </a:solidFill>
                <a:latin typeface="Times New Roman" panose="02020603050405020304" pitchFamily="18" charset="0"/>
                <a:cs typeface="Times New Roman" panose="02020603050405020304" pitchFamily="18" charset="0"/>
              </a:rPr>
              <a:t>       In </a:t>
            </a:r>
            <a:r>
              <a:rPr lang="en-US" sz="2600" b="0" i="0" u="none" strike="noStrike" baseline="0" dirty="0">
                <a:solidFill>
                  <a:srgbClr val="000000"/>
                </a:solidFill>
                <a:latin typeface="Times New Roman" panose="02020603050405020304" pitchFamily="18" charset="0"/>
                <a:cs typeface="Times New Roman" panose="02020603050405020304" pitchFamily="18" charset="0"/>
              </a:rPr>
              <a:t>the previous figure , we can see not only how small constituents combine to form larger constituents as </a:t>
            </a:r>
            <a:r>
              <a:rPr lang="en-US" sz="2600" b="1" i="1" u="none" strike="noStrike" baseline="0"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phrases</a:t>
            </a:r>
            <a:r>
              <a:rPr lang="en-US" sz="2600" b="0" i="0" u="none" strike="noStrike" baseline="0" dirty="0">
                <a:solidFill>
                  <a:srgbClr val="000000"/>
                </a:solidFill>
                <a:latin typeface="Times New Roman" panose="02020603050405020304" pitchFamily="18" charset="0"/>
                <a:cs typeface="Times New Roman" panose="02020603050405020304" pitchFamily="18" charset="0"/>
              </a:rPr>
              <a:t>, we can also work out the different grammatical </a:t>
            </a:r>
            <a:r>
              <a:rPr lang="en-US" sz="2600" b="1" i="1" u="none" strike="noStrike" baseline="0"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functions</a:t>
            </a:r>
            <a:r>
              <a:rPr lang="en-US" sz="2600" b="0" i="0" u="none" strike="noStrike" baseline="0" dirty="0">
                <a:solidFill>
                  <a:srgbClr val="000000"/>
                </a:solidFill>
                <a:latin typeface="Times New Roman" panose="02020603050405020304" pitchFamily="18" charset="0"/>
                <a:cs typeface="Times New Roman" panose="02020603050405020304" pitchFamily="18" charset="0"/>
              </a:rPr>
              <a:t> of those phrases. We use the term “</a:t>
            </a:r>
            <a:r>
              <a:rPr lang="en-US" sz="2600" b="1" i="1" u="none" strike="noStrike" baseline="0"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noun phrase</a:t>
            </a:r>
            <a:r>
              <a:rPr lang="en-US" sz="2600" b="0" i="0" u="none" strike="noStrike" baseline="0" dirty="0">
                <a:solidFill>
                  <a:srgbClr val="000000"/>
                </a:solidFill>
                <a:latin typeface="Times New Roman" panose="02020603050405020304" pitchFamily="18" charset="0"/>
                <a:cs typeface="Times New Roman" panose="02020603050405020304" pitchFamily="18" charset="0"/>
              </a:rPr>
              <a:t>” when we describe the form of the expression (i.e. </a:t>
            </a:r>
            <a:r>
              <a:rPr lang="en-US" sz="2600" b="1"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it has a noun or a pronoun in it</a:t>
            </a:r>
            <a:r>
              <a:rPr lang="en-US" sz="2600" b="0" i="0" u="none" strike="noStrike" baseline="0" dirty="0">
                <a:solidFill>
                  <a:srgbClr val="000000"/>
                </a:solidFill>
                <a:latin typeface="Times New Roman" panose="02020603050405020304" pitchFamily="18" charset="0"/>
                <a:cs typeface="Times New Roman" panose="02020603050405020304" pitchFamily="18" charset="0"/>
              </a:rPr>
              <a:t>). We use the terms “</a:t>
            </a:r>
            <a:r>
              <a:rPr lang="en-US" sz="2600" b="1" i="0" u="none" strike="noStrike" baseline="0"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subject</a:t>
            </a:r>
            <a:r>
              <a:rPr lang="en-US" sz="2600" b="0" i="0" u="none" strike="noStrike" baseline="0" dirty="0">
                <a:solidFill>
                  <a:srgbClr val="000000"/>
                </a:solidFill>
                <a:latin typeface="Times New Roman" panose="02020603050405020304" pitchFamily="18" charset="0"/>
                <a:cs typeface="Times New Roman" panose="02020603050405020304" pitchFamily="18" charset="0"/>
              </a:rPr>
              <a:t>” and “</a:t>
            </a:r>
            <a:r>
              <a:rPr lang="en-US" sz="2600" b="1" i="0" u="none" strike="noStrike" baseline="0"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object</a:t>
            </a:r>
            <a:r>
              <a:rPr lang="en-US" sz="2600" b="0" i="0" u="none" strike="noStrike" baseline="0" dirty="0">
                <a:solidFill>
                  <a:srgbClr val="000000"/>
                </a:solidFill>
                <a:latin typeface="Times New Roman" panose="02020603050405020304" pitchFamily="18" charset="0"/>
                <a:cs typeface="Times New Roman" panose="02020603050405020304" pitchFamily="18" charset="0"/>
              </a:rPr>
              <a:t>” </a:t>
            </a:r>
            <a:r>
              <a:rPr lang="en-US" sz="26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to describe the different functions of noun phrases in a sentence</a:t>
            </a:r>
            <a:r>
              <a:rPr lang="en-US" sz="2600" b="0" i="0" u="none" strike="noStrike" baseline="0" dirty="0">
                <a:solidFill>
                  <a:srgbClr val="000000"/>
                </a:solidFill>
                <a:latin typeface="Times New Roman" panose="02020603050405020304" pitchFamily="18" charset="0"/>
                <a:cs typeface="Times New Roman" panose="02020603050405020304" pitchFamily="18" charset="0"/>
              </a:rPr>
              <a:t>. Since English uses </a:t>
            </a:r>
            <a:r>
              <a:rPr lang="en-US" sz="26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position</a:t>
            </a:r>
            <a:r>
              <a:rPr lang="en-US" sz="2600" b="0" i="0" u="none" strike="noStrike" baseline="0" dirty="0">
                <a:solidFill>
                  <a:srgbClr val="000000"/>
                </a:solidFill>
                <a:latin typeface="Times New Roman" panose="02020603050405020304" pitchFamily="18" charset="0"/>
                <a:cs typeface="Times New Roman" panose="02020603050405020304" pitchFamily="18" charset="0"/>
              </a:rPr>
              <a:t> in the sentence to indicate </a:t>
            </a:r>
            <a:r>
              <a:rPr lang="en-US" sz="26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grammatical function</a:t>
            </a:r>
            <a:r>
              <a:rPr lang="en-US" sz="2600" b="0" i="0" u="none" strike="noStrike" baseline="0" dirty="0">
                <a:solidFill>
                  <a:srgbClr val="000000"/>
                </a:solidFill>
                <a:latin typeface="Times New Roman" panose="02020603050405020304" pitchFamily="18" charset="0"/>
                <a:cs typeface="Times New Roman" panose="02020603050405020304" pitchFamily="18" charset="0"/>
              </a:rPr>
              <a:t>, we can normally identify the </a:t>
            </a:r>
            <a:r>
              <a:rPr lang="en-US" sz="2600" b="1" i="0" u="none" strike="noStrike" baseline="0"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subject</a:t>
            </a:r>
            <a:r>
              <a:rPr lang="en-US" sz="2600" b="0" i="0" u="none" strike="noStrike" baseline="0" dirty="0">
                <a:solidFill>
                  <a:srgbClr val="000000"/>
                </a:solidFill>
                <a:latin typeface="Times New Roman" panose="02020603050405020304" pitchFamily="18" charset="0"/>
                <a:cs typeface="Times New Roman" panose="02020603050405020304" pitchFamily="18" charset="0"/>
              </a:rPr>
              <a:t> as the </a:t>
            </a:r>
            <a:r>
              <a:rPr lang="en-US" sz="26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first noun phrase before the</a:t>
            </a:r>
            <a:r>
              <a:rPr lang="en-US" sz="2600" b="1" i="0" u="none" strike="noStrike" baseline="0" dirty="0">
                <a:solidFill>
                  <a:srgbClr val="000000"/>
                </a:solidFill>
                <a:latin typeface="Times New Roman" panose="02020603050405020304" pitchFamily="18" charset="0"/>
                <a:cs typeface="Times New Roman" panose="02020603050405020304" pitchFamily="18" charset="0"/>
              </a:rPr>
              <a:t> </a:t>
            </a:r>
            <a:r>
              <a:rPr lang="en-US" sz="2600" b="1" i="0" u="none" strike="noStrike" baseline="0"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verb</a:t>
            </a:r>
            <a:r>
              <a:rPr lang="en-US" sz="2600" b="0" i="0" u="none" strike="noStrike" baseline="0" dirty="0">
                <a:solidFill>
                  <a:srgbClr val="000000"/>
                </a:solidFill>
                <a:latin typeface="Times New Roman" panose="02020603050405020304" pitchFamily="18" charset="0"/>
                <a:cs typeface="Times New Roman" panose="02020603050405020304" pitchFamily="18" charset="0"/>
              </a:rPr>
              <a:t> and the </a:t>
            </a:r>
            <a:r>
              <a:rPr lang="en-US" sz="2600" b="1" i="0" u="none" strike="noStrike" baseline="0"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object</a:t>
            </a:r>
            <a:r>
              <a:rPr lang="en-US" sz="2600" b="0" i="0" u="none" strike="noStrike" baseline="0" dirty="0">
                <a:solidFill>
                  <a:srgbClr val="000000"/>
                </a:solidFill>
                <a:latin typeface="Times New Roman" panose="02020603050405020304" pitchFamily="18" charset="0"/>
                <a:cs typeface="Times New Roman" panose="02020603050405020304" pitchFamily="18" charset="0"/>
              </a:rPr>
              <a:t> as </a:t>
            </a:r>
            <a:r>
              <a:rPr lang="en-US" sz="26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noun phrase after the verb</a:t>
            </a:r>
            <a:r>
              <a:rPr lang="en-US" sz="2600" b="0" i="0" u="none" strike="noStrike" baseline="0" dirty="0">
                <a:solidFill>
                  <a:srgbClr val="000000"/>
                </a:solidFill>
                <a:latin typeface="Times New Roman" panose="02020603050405020304" pitchFamily="18" charset="0"/>
                <a:cs typeface="Times New Roman" panose="02020603050405020304" pitchFamily="18" charset="0"/>
              </a:rPr>
              <a:t>. The </a:t>
            </a:r>
            <a:r>
              <a:rPr lang="en-US" sz="26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other phrase at the end </a:t>
            </a:r>
            <a:r>
              <a:rPr lang="en-US" sz="2600" b="0" i="0" u="none" strike="noStrike" baseline="0" dirty="0">
                <a:solidFill>
                  <a:srgbClr val="000000"/>
                </a:solidFill>
                <a:latin typeface="Times New Roman" panose="02020603050405020304" pitchFamily="18" charset="0"/>
                <a:cs typeface="Times New Roman" panose="02020603050405020304" pitchFamily="18" charset="0"/>
              </a:rPr>
              <a:t>of our example sentences is an </a:t>
            </a:r>
            <a:r>
              <a:rPr lang="en-US" sz="26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adjunct</a:t>
            </a:r>
            <a:r>
              <a:rPr lang="en-US" sz="2600" b="0" i="0" u="none" strike="noStrike" baseline="0" dirty="0">
                <a:solidFill>
                  <a:srgbClr val="000000"/>
                </a:solidFill>
                <a:latin typeface="Times New Roman" panose="02020603050405020304" pitchFamily="18" charset="0"/>
                <a:cs typeface="Times New Roman" panose="02020603050405020304" pitchFamily="18" charset="0"/>
              </a:rPr>
              <a:t>, often a </a:t>
            </a:r>
            <a:r>
              <a:rPr lang="en-US" sz="26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prepositional phrase</a:t>
            </a:r>
            <a:r>
              <a:rPr lang="en-US" sz="2600" b="0" i="0" u="none" strike="noStrike" baseline="0" dirty="0">
                <a:solidFill>
                  <a:srgbClr val="000000"/>
                </a:solidFill>
                <a:latin typeface="Times New Roman" panose="02020603050405020304" pitchFamily="18" charset="0"/>
                <a:cs typeface="Times New Roman" panose="02020603050405020304" pitchFamily="18" charset="0"/>
              </a:rPr>
              <a:t>, which typically provides </a:t>
            </a:r>
            <a:r>
              <a:rPr lang="en-US" sz="26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additional information</a:t>
            </a:r>
            <a:r>
              <a:rPr lang="en-US" sz="2600" b="0" i="0" u="none" strike="noStrike" baseline="0" dirty="0">
                <a:solidFill>
                  <a:srgbClr val="000000"/>
                </a:solidFill>
                <a:latin typeface="Times New Roman" panose="02020603050405020304" pitchFamily="18" charset="0"/>
                <a:cs typeface="Times New Roman" panose="02020603050405020304" pitchFamily="18" charset="0"/>
              </a:rPr>
              <a:t> such as </a:t>
            </a:r>
            <a:r>
              <a:rPr lang="en-US" sz="2600" b="1" i="0" u="none" strike="noStrike" baseline="0"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where</a:t>
            </a:r>
            <a:r>
              <a:rPr lang="en-US" sz="2600" b="0" i="0" u="none" strike="noStrike" baseline="0" dirty="0">
                <a:solidFill>
                  <a:srgbClr val="000000"/>
                </a:solidFill>
                <a:latin typeface="Times New Roman" panose="02020603050405020304" pitchFamily="18" charset="0"/>
                <a:cs typeface="Times New Roman" panose="02020603050405020304" pitchFamily="18" charset="0"/>
              </a:rPr>
              <a:t>, </a:t>
            </a:r>
            <a:r>
              <a:rPr lang="en-US" sz="2600" b="1" i="0" u="none" strike="noStrike" baseline="0"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when</a:t>
            </a:r>
            <a:r>
              <a:rPr lang="en-US" sz="2600" b="0" i="0" u="none" strike="noStrike" baseline="0" dirty="0">
                <a:solidFill>
                  <a:srgbClr val="000000"/>
                </a:solidFill>
                <a:latin typeface="Times New Roman" panose="02020603050405020304" pitchFamily="18" charset="0"/>
                <a:cs typeface="Times New Roman" panose="02020603050405020304" pitchFamily="18" charset="0"/>
              </a:rPr>
              <a:t> or </a:t>
            </a:r>
            <a:r>
              <a:rPr lang="en-US" sz="2600" b="1" i="0" u="none" strike="noStrike" baseline="0"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how</a:t>
            </a:r>
            <a:r>
              <a:rPr lang="en-US" sz="2600" b="0" i="0" u="none" strike="noStrike" baseline="0" dirty="0">
                <a:solidFill>
                  <a:srgbClr val="000000"/>
                </a:solidFill>
                <a:latin typeface="Times New Roman" panose="02020603050405020304" pitchFamily="18" charset="0"/>
                <a:cs typeface="Times New Roman" panose="02020603050405020304" pitchFamily="18" charset="0"/>
              </a:rPr>
              <a:t> the subject verb-ed the object.</a:t>
            </a:r>
          </a:p>
          <a:p>
            <a:pPr algn="just">
              <a:lnSpc>
                <a:spcPct val="120000"/>
              </a:lnSpc>
            </a:pPr>
            <a:endParaRPr lang="en-US" sz="2600" b="0" i="0" u="none" strike="noStrike" baseline="0" dirty="0">
              <a:solidFill>
                <a:srgbClr val="000000"/>
              </a:solidFill>
              <a:latin typeface="Times New Roman" panose="02020603050405020304" pitchFamily="18" charset="0"/>
              <a:cs typeface="Times New Roman" panose="02020603050405020304" pitchFamily="18" charset="0"/>
            </a:endParaRPr>
          </a:p>
          <a:p>
            <a:pPr algn="just">
              <a:lnSpc>
                <a:spcPct val="120000"/>
              </a:lnSpc>
            </a:pPr>
            <a:endParaRPr lang="en-US" sz="2600" dirty="0">
              <a:solidFill>
                <a:srgbClr val="000000"/>
              </a:solidFill>
              <a:latin typeface="Times New Roman" panose="02020603050405020304" pitchFamily="18" charset="0"/>
              <a:cs typeface="Times New Roman" panose="02020603050405020304" pitchFamily="18" charset="0"/>
            </a:endParaRPr>
          </a:p>
          <a:p>
            <a:pPr algn="just">
              <a:lnSpc>
                <a:spcPct val="120000"/>
              </a:lnSpc>
            </a:pPr>
            <a:r>
              <a:rPr lang="en-US" sz="2600" b="0" i="0" u="none" strike="noStrike" baseline="0" dirty="0" smtClean="0">
                <a:solidFill>
                  <a:srgbClr val="000000"/>
                </a:solidFill>
                <a:latin typeface="Times New Roman" panose="02020603050405020304" pitchFamily="18" charset="0"/>
                <a:cs typeface="Times New Roman" panose="02020603050405020304" pitchFamily="18" charset="0"/>
              </a:rPr>
              <a:t>       There </a:t>
            </a:r>
            <a:r>
              <a:rPr lang="en-US" sz="2600" b="0" i="0" u="none" strike="noStrike" baseline="0" dirty="0">
                <a:solidFill>
                  <a:srgbClr val="000000"/>
                </a:solidFill>
                <a:latin typeface="Times New Roman" panose="02020603050405020304" pitchFamily="18" charset="0"/>
                <a:cs typeface="Times New Roman" panose="02020603050405020304" pitchFamily="18" charset="0"/>
              </a:rPr>
              <a:t>are a number of ways in which we can distinguish between </a:t>
            </a:r>
            <a:r>
              <a:rPr lang="en-US" sz="26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noun phrases </a:t>
            </a:r>
            <a:r>
              <a:rPr lang="en-US" sz="2600" b="0" i="0" u="none" strike="noStrike" baseline="0" dirty="0">
                <a:solidFill>
                  <a:srgbClr val="000000"/>
                </a:solidFill>
                <a:latin typeface="Times New Roman" panose="02020603050405020304" pitchFamily="18" charset="0"/>
                <a:cs typeface="Times New Roman" panose="02020603050405020304" pitchFamily="18" charset="0"/>
              </a:rPr>
              <a:t>used as </a:t>
            </a:r>
            <a:r>
              <a:rPr lang="en-US" sz="26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subjects</a:t>
            </a:r>
            <a:r>
              <a:rPr lang="en-US" sz="2600" b="0" i="0" u="none" strike="noStrike" baseline="0" dirty="0">
                <a:solidFill>
                  <a:srgbClr val="000000"/>
                </a:solidFill>
                <a:latin typeface="Times New Roman" panose="02020603050405020304" pitchFamily="18" charset="0"/>
                <a:cs typeface="Times New Roman" panose="02020603050405020304" pitchFamily="18" charset="0"/>
              </a:rPr>
              <a:t> versus </a:t>
            </a:r>
            <a:r>
              <a:rPr lang="en-US" sz="26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objects</a:t>
            </a:r>
            <a:r>
              <a:rPr lang="en-US" sz="2600" b="0" i="0" u="none" strike="noStrike" baseline="0" dirty="0">
                <a:solidFill>
                  <a:srgbClr val="000000"/>
                </a:solidFill>
                <a:latin typeface="Times New Roman" panose="02020603050405020304" pitchFamily="18" charset="0"/>
                <a:cs typeface="Times New Roman" panose="02020603050405020304" pitchFamily="18" charset="0"/>
              </a:rPr>
              <a:t>. In addition to </a:t>
            </a:r>
            <a:r>
              <a:rPr lang="en-US" sz="26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position</a:t>
            </a:r>
            <a:r>
              <a:rPr lang="en-US" sz="2600" b="0" i="0" u="none" strike="noStrike" baseline="0" dirty="0">
                <a:solidFill>
                  <a:srgbClr val="000000"/>
                </a:solidFill>
                <a:latin typeface="Times New Roman" panose="02020603050405020304" pitchFamily="18" charset="0"/>
                <a:cs typeface="Times New Roman" panose="02020603050405020304" pitchFamily="18" charset="0"/>
              </a:rPr>
              <a:t> differences, the </a:t>
            </a:r>
            <a:r>
              <a:rPr lang="en-US" sz="2600" b="1" i="0" u="none" strike="noStrike" baseline="0"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subject</a:t>
            </a:r>
            <a:r>
              <a:rPr lang="en-US" sz="2600" b="0" i="0" u="none" strike="noStrike" baseline="0" dirty="0">
                <a:solidFill>
                  <a:srgbClr val="000000"/>
                </a:solidFill>
                <a:latin typeface="Times New Roman" panose="02020603050405020304" pitchFamily="18" charset="0"/>
                <a:cs typeface="Times New Roman" panose="02020603050405020304" pitchFamily="18" charset="0"/>
              </a:rPr>
              <a:t> is frequently </a:t>
            </a:r>
            <a:r>
              <a:rPr lang="en-US" sz="26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person or thing that the sentence is about and often the one that performs the action of the verb</a:t>
            </a:r>
            <a:r>
              <a:rPr lang="en-US" sz="2600" b="0" i="0" u="none" strike="noStrike" baseline="0" dirty="0">
                <a:solidFill>
                  <a:srgbClr val="000000"/>
                </a:solidFill>
                <a:latin typeface="Times New Roman" panose="02020603050405020304" pitchFamily="18" charset="0"/>
                <a:cs typeface="Times New Roman" panose="02020603050405020304" pitchFamily="18" charset="0"/>
              </a:rPr>
              <a:t>, whereas the </a:t>
            </a:r>
            <a:r>
              <a:rPr lang="en-US" sz="26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object</a:t>
            </a:r>
            <a:r>
              <a:rPr lang="en-US" sz="2600" b="0" i="0" u="none" strike="noStrike" baseline="0" dirty="0">
                <a:solidFill>
                  <a:srgbClr val="000000"/>
                </a:solidFill>
                <a:latin typeface="Times New Roman" panose="02020603050405020304" pitchFamily="18" charset="0"/>
                <a:cs typeface="Times New Roman" panose="02020603050405020304" pitchFamily="18" charset="0"/>
              </a:rPr>
              <a:t> more typically </a:t>
            </a:r>
            <a:r>
              <a:rPr lang="en-US" sz="26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represents the person or thing that undergoes the action</a:t>
            </a:r>
            <a:r>
              <a:rPr lang="en-US" sz="2600" b="0" i="0" u="none" strike="noStrike" baseline="0" dirty="0">
                <a:solidFill>
                  <a:srgbClr val="000000"/>
                </a:solidFill>
                <a:latin typeface="Times New Roman" panose="02020603050405020304" pitchFamily="18" charset="0"/>
                <a:cs typeface="Times New Roman" panose="02020603050405020304" pitchFamily="18" charset="0"/>
              </a:rPr>
              <a:t>. The </a:t>
            </a:r>
            <a:r>
              <a:rPr lang="en-US" sz="26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subject noun phrase</a:t>
            </a:r>
            <a:r>
              <a:rPr lang="en-US" sz="2600" b="0" i="0" u="none" strike="noStrike" baseline="0" dirty="0">
                <a:solidFill>
                  <a:srgbClr val="000000"/>
                </a:solidFill>
                <a:latin typeface="Times New Roman" panose="02020603050405020304" pitchFamily="18" charset="0"/>
                <a:cs typeface="Times New Roman" panose="02020603050405020304" pitchFamily="18" charset="0"/>
              </a:rPr>
              <a:t> determines the form of the verb as </a:t>
            </a:r>
            <a:r>
              <a:rPr lang="en-US" sz="2600" b="0"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singular</a:t>
            </a:r>
            <a:r>
              <a:rPr lang="en-US" sz="2600" b="0" i="0" u="none" strike="noStrike" baseline="0" dirty="0">
                <a:solidFill>
                  <a:srgbClr val="000000"/>
                </a:solidFill>
                <a:latin typeface="Times New Roman" panose="02020603050405020304" pitchFamily="18" charset="0"/>
                <a:cs typeface="Times New Roman" panose="02020603050405020304" pitchFamily="18" charset="0"/>
              </a:rPr>
              <a:t> </a:t>
            </a:r>
            <a:r>
              <a:rPr lang="en-US" sz="2600" b="0"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or plural </a:t>
            </a:r>
            <a:r>
              <a:rPr lang="en-US" sz="2600" b="0" i="0" u="none" strike="noStrike" baseline="0" dirty="0">
                <a:solidFill>
                  <a:srgbClr val="000000"/>
                </a:solidFill>
                <a:latin typeface="Times New Roman" panose="02020603050405020304" pitchFamily="18" charset="0"/>
                <a:cs typeface="Times New Roman" panose="02020603050405020304" pitchFamily="18" charset="0"/>
              </a:rPr>
              <a:t>while the </a:t>
            </a:r>
            <a:r>
              <a:rPr lang="en-US" sz="2600" b="1" i="0" u="none"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object noun phrase has no such effect</a:t>
            </a:r>
            <a:r>
              <a:rPr lang="en-US" sz="2600" b="0" i="0" u="none" strike="noStrike" baseline="0" dirty="0">
                <a:solidFill>
                  <a:srgbClr val="000000"/>
                </a:solidFill>
                <a:latin typeface="Times New Roman" panose="02020603050405020304" pitchFamily="18" charset="0"/>
                <a:cs typeface="Times New Roman" panose="02020603050405020304" pitchFamily="18" charset="0"/>
              </a:rPr>
              <a:t>. English also makes a clear distinction between pronouns used as subjects </a:t>
            </a:r>
            <a:r>
              <a:rPr lang="en-US" sz="2600" b="0" i="0" u="none" strike="noStrike" baseline="0" dirty="0" smtClean="0">
                <a:solidFill>
                  <a:srgbClr val="000000"/>
                </a:solidFill>
                <a:latin typeface="Times New Roman" panose="02020603050405020304" pitchFamily="18" charset="0"/>
                <a:cs typeface="Times New Roman" panose="02020603050405020304" pitchFamily="18" charset="0"/>
              </a:rPr>
              <a:t>(</a:t>
            </a:r>
            <a:r>
              <a:rPr lang="en-US" sz="2600" b="0" i="0" u="none" strike="noStrike" baseline="0" dirty="0" err="1" smtClean="0">
                <a:solidFill>
                  <a:srgbClr val="000000"/>
                </a:solidFill>
                <a:latin typeface="Times New Roman" panose="02020603050405020304" pitchFamily="18" charset="0"/>
                <a:cs typeface="Times New Roman" panose="02020603050405020304" pitchFamily="18" charset="0"/>
              </a:rPr>
              <a:t>eg</a:t>
            </a:r>
            <a:r>
              <a:rPr lang="en-US" sz="2600" b="0" i="0" u="none" strike="noStrike" baseline="0" dirty="0" smtClean="0">
                <a:solidFill>
                  <a:srgbClr val="000000"/>
                </a:solidFill>
                <a:latin typeface="Times New Roman" panose="02020603050405020304" pitchFamily="18" charset="0"/>
                <a:cs typeface="Times New Roman" panose="02020603050405020304" pitchFamily="18" charset="0"/>
              </a:rPr>
              <a:t>. </a:t>
            </a:r>
            <a:r>
              <a:rPr lang="en-US" sz="2600" b="1" i="1" u="none" strike="noStrike" baseline="0"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a:t>
            </a:r>
            <a:r>
              <a:rPr lang="en-US" sz="26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he</a:t>
            </a:r>
            <a:r>
              <a:rPr lang="en-US" sz="2600" b="0" i="0" u="none" strike="noStrike" baseline="0" dirty="0">
                <a:solidFill>
                  <a:srgbClr val="000000"/>
                </a:solidFill>
                <a:latin typeface="Times New Roman" panose="02020603050405020304" pitchFamily="18" charset="0"/>
                <a:cs typeface="Times New Roman" panose="02020603050405020304" pitchFamily="18" charset="0"/>
              </a:rPr>
              <a:t>) and those used as objects </a:t>
            </a:r>
            <a:r>
              <a:rPr lang="en-US" sz="2600" b="0" i="0" u="none" strike="noStrike" baseline="0" dirty="0" smtClean="0">
                <a:solidFill>
                  <a:srgbClr val="000000"/>
                </a:solidFill>
                <a:latin typeface="Times New Roman" panose="02020603050405020304" pitchFamily="18" charset="0"/>
                <a:cs typeface="Times New Roman" panose="02020603050405020304" pitchFamily="18" charset="0"/>
              </a:rPr>
              <a:t>(</a:t>
            </a:r>
            <a:r>
              <a:rPr lang="en-US" sz="2600" b="0" i="0" u="none" strike="noStrike" baseline="0" dirty="0" err="1" smtClean="0">
                <a:solidFill>
                  <a:srgbClr val="000000"/>
                </a:solidFill>
                <a:latin typeface="Times New Roman" panose="02020603050405020304" pitchFamily="18" charset="0"/>
                <a:cs typeface="Times New Roman" panose="02020603050405020304" pitchFamily="18" charset="0"/>
              </a:rPr>
              <a:t>eg</a:t>
            </a:r>
            <a:r>
              <a:rPr lang="en-US" sz="2600" b="0" i="0" u="none" strike="noStrike" baseline="0" dirty="0" smtClean="0">
                <a:solidFill>
                  <a:srgbClr val="000000"/>
                </a:solidFill>
                <a:latin typeface="Times New Roman" panose="02020603050405020304" pitchFamily="18" charset="0"/>
                <a:cs typeface="Times New Roman" panose="02020603050405020304" pitchFamily="18" charset="0"/>
              </a:rPr>
              <a:t>. </a:t>
            </a:r>
            <a:r>
              <a:rPr lang="en-US" sz="2600" b="1" i="0" u="none" strike="noStrike" baseline="0"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me</a:t>
            </a:r>
            <a:r>
              <a:rPr lang="en-US" sz="2600" b="1" i="0"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him</a:t>
            </a:r>
            <a:r>
              <a:rPr lang="en-US" sz="2600" b="0" i="0" u="none" strike="noStrike" baseline="0" dirty="0">
                <a:solidFill>
                  <a:srgbClr val="000000"/>
                </a:solidFill>
                <a:latin typeface="Times New Roman" panose="02020603050405020304" pitchFamily="18" charset="0"/>
                <a:cs typeface="Times New Roman" panose="02020603050405020304" pitchFamily="18" charset="0"/>
              </a:rPr>
              <a:t>).</a:t>
            </a:r>
          </a:p>
        </p:txBody>
      </p:sp>
      <p:pic>
        <p:nvPicPr>
          <p:cNvPr id="4" name="Picture 3">
            <a:extLst>
              <a:ext uri="{FF2B5EF4-FFF2-40B4-BE49-F238E27FC236}">
                <a16:creationId xmlns="" xmlns:a16="http://schemas.microsoft.com/office/drawing/2014/main" id="{C052901C-A2A8-4A23-9D29-CF270FB0ED9C}"/>
              </a:ext>
            </a:extLst>
          </p:cNvPr>
          <p:cNvPicPr>
            <a:picLocks noChangeAspect="1"/>
          </p:cNvPicPr>
          <p:nvPr/>
        </p:nvPicPr>
        <p:blipFill>
          <a:blip r:embed="rId2"/>
          <a:stretch>
            <a:fillRect/>
          </a:stretch>
        </p:blipFill>
        <p:spPr>
          <a:xfrm>
            <a:off x="301036" y="3284984"/>
            <a:ext cx="8505787" cy="648072"/>
          </a:xfrm>
          <a:prstGeom prst="rect">
            <a:avLst/>
          </a:prstGeom>
        </p:spPr>
      </p:pic>
    </p:spTree>
    <p:extLst>
      <p:ext uri="{BB962C8B-B14F-4D97-AF65-F5344CB8AC3E}">
        <p14:creationId xmlns:p14="http://schemas.microsoft.com/office/powerpoint/2010/main" val="816276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188640"/>
            <a:ext cx="8208912" cy="6192688"/>
          </a:xfrm>
        </p:spPr>
        <p:txBody>
          <a:bodyPr>
            <a:normAutofit fontScale="92500" lnSpcReduction="10000"/>
          </a:bodyPr>
          <a:lstStyle/>
          <a:p>
            <a:pPr>
              <a:lnSpc>
                <a:spcPct val="150000"/>
              </a:lnSpc>
            </a:pPr>
            <a:r>
              <a:rPr lang="en-US" sz="3400" b="1" i="1" u="none" strike="noStrike" baseline="0"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Word Order</a:t>
            </a:r>
          </a:p>
          <a:p>
            <a:pPr algn="just">
              <a:lnSpc>
                <a:spcPct val="120000"/>
              </a:lnSpc>
            </a:pPr>
            <a:r>
              <a:rPr lang="en-US" b="0" i="0" u="none" strike="noStrike" baseline="0" dirty="0" smtClean="0">
                <a:solidFill>
                  <a:srgbClr val="000000"/>
                </a:solidFill>
                <a:latin typeface="Times New Roman" panose="02020603050405020304" pitchFamily="18" charset="0"/>
                <a:cs typeface="Times New Roman" panose="02020603050405020304" pitchFamily="18" charset="0"/>
              </a:rPr>
              <a:t>     </a:t>
            </a:r>
            <a:r>
              <a:rPr lang="en-US" sz="3200" b="0" i="0" u="none" strike="noStrike" baseline="0" dirty="0" smtClean="0">
                <a:solidFill>
                  <a:srgbClr val="000000"/>
                </a:solidFill>
                <a:latin typeface="Times New Roman" panose="02020603050405020304" pitchFamily="18" charset="0"/>
                <a:cs typeface="Times New Roman" panose="02020603050405020304" pitchFamily="18" charset="0"/>
              </a:rPr>
              <a:t>The </a:t>
            </a:r>
            <a:r>
              <a:rPr lang="en-US" sz="3200" b="0" i="0" u="none" strike="noStrike" baseline="0" dirty="0">
                <a:solidFill>
                  <a:srgbClr val="000000"/>
                </a:solidFill>
                <a:latin typeface="Times New Roman" panose="02020603050405020304" pitchFamily="18" charset="0"/>
                <a:cs typeface="Times New Roman" panose="02020603050405020304" pitchFamily="18" charset="0"/>
              </a:rPr>
              <a:t>basic linear order of constituents in English is </a:t>
            </a:r>
            <a:r>
              <a:rPr lang="en-US" sz="32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Noun Phrase</a:t>
            </a:r>
            <a:r>
              <a:rPr lang="en-US" sz="3200" b="0" i="0" u="none" strike="noStrike" baseline="0" dirty="0">
                <a:solidFill>
                  <a:srgbClr val="000000"/>
                </a:solidFill>
                <a:latin typeface="Times New Roman" panose="02020603050405020304" pitchFamily="18" charset="0"/>
                <a:cs typeface="Times New Roman" panose="02020603050405020304" pitchFamily="18" charset="0"/>
              </a:rPr>
              <a:t>–</a:t>
            </a:r>
            <a:r>
              <a:rPr lang="en-US" sz="32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Verb</a:t>
            </a:r>
            <a:r>
              <a:rPr lang="en-US" sz="3200" b="0" i="0" u="none" strike="noStrike" baseline="0" dirty="0">
                <a:solidFill>
                  <a:srgbClr val="000000"/>
                </a:solidFill>
                <a:latin typeface="Times New Roman" panose="02020603050405020304" pitchFamily="18" charset="0"/>
                <a:cs typeface="Times New Roman" panose="02020603050405020304" pitchFamily="18" charset="0"/>
              </a:rPr>
              <a:t>–</a:t>
            </a:r>
            <a:r>
              <a:rPr lang="en-US" sz="3200" b="1" i="1"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Noun Phrase </a:t>
            </a:r>
            <a:r>
              <a:rPr lang="en-US" sz="3200" b="0" i="0" u="none" strike="noStrike" baseline="0" dirty="0">
                <a:solidFill>
                  <a:srgbClr val="000000"/>
                </a:solidFill>
                <a:latin typeface="Times New Roman" panose="02020603050405020304" pitchFamily="18" charset="0"/>
                <a:cs typeface="Times New Roman" panose="02020603050405020304" pitchFamily="18" charset="0"/>
              </a:rPr>
              <a:t>(or </a:t>
            </a:r>
            <a:r>
              <a:rPr lang="en-US" sz="3200" b="1" i="0"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NP V NP</a:t>
            </a:r>
            <a:r>
              <a:rPr lang="en-US" sz="3200" b="0" i="0" u="none" strike="noStrike" baseline="0" dirty="0">
                <a:solidFill>
                  <a:srgbClr val="000000"/>
                </a:solidFill>
                <a:latin typeface="Times New Roman" panose="02020603050405020304" pitchFamily="18" charset="0"/>
                <a:cs typeface="Times New Roman" panose="02020603050405020304" pitchFamily="18" charset="0"/>
              </a:rPr>
              <a:t>) and their typical </a:t>
            </a:r>
            <a:r>
              <a:rPr lang="en-US" sz="3200" b="1" i="1" u="none" strike="noStrike" baseline="0"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grammatical functions </a:t>
            </a:r>
            <a:r>
              <a:rPr lang="en-US" sz="3200" b="0" i="0" u="none" strike="noStrike" baseline="0" dirty="0">
                <a:solidFill>
                  <a:srgbClr val="000000"/>
                </a:solidFill>
                <a:latin typeface="Times New Roman" panose="02020603050405020304" pitchFamily="18" charset="0"/>
                <a:cs typeface="Times New Roman" panose="02020603050405020304" pitchFamily="18" charset="0"/>
              </a:rPr>
              <a:t>are </a:t>
            </a:r>
            <a:r>
              <a:rPr lang="en-US" sz="32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Subject</a:t>
            </a:r>
            <a:r>
              <a:rPr lang="en-US" sz="3200" b="0" i="0" u="none" strike="noStrike" baseline="0" dirty="0">
                <a:solidFill>
                  <a:srgbClr val="000000"/>
                </a:solidFill>
                <a:latin typeface="Times New Roman" panose="02020603050405020304" pitchFamily="18" charset="0"/>
                <a:cs typeface="Times New Roman" panose="02020603050405020304" pitchFamily="18" charset="0"/>
              </a:rPr>
              <a:t>–</a:t>
            </a:r>
            <a:r>
              <a:rPr lang="en-US" sz="32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Verb</a:t>
            </a:r>
            <a:r>
              <a:rPr lang="en-US" sz="3200" b="0" i="0" u="none" strike="noStrike" baseline="0" dirty="0">
                <a:solidFill>
                  <a:srgbClr val="000000"/>
                </a:solidFill>
                <a:latin typeface="Times New Roman" panose="02020603050405020304" pitchFamily="18" charset="0"/>
                <a:cs typeface="Times New Roman" panose="02020603050405020304" pitchFamily="18" charset="0"/>
              </a:rPr>
              <a:t>–</a:t>
            </a:r>
            <a:r>
              <a:rPr lang="en-US" sz="32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Object</a:t>
            </a:r>
            <a:r>
              <a:rPr lang="en-US" sz="3200" b="0" i="0" u="none" strike="noStrike" baseline="0" dirty="0">
                <a:solidFill>
                  <a:srgbClr val="000000"/>
                </a:solidFill>
                <a:latin typeface="Times New Roman" panose="02020603050405020304" pitchFamily="18" charset="0"/>
                <a:cs typeface="Times New Roman" panose="02020603050405020304" pitchFamily="18" charset="0"/>
              </a:rPr>
              <a:t> (or </a:t>
            </a:r>
            <a:r>
              <a:rPr lang="en-US" sz="32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SVO</a:t>
            </a:r>
            <a:r>
              <a:rPr lang="en-US" sz="3200" b="0" i="0" u="none" strike="noStrike" baseline="0" dirty="0">
                <a:solidFill>
                  <a:srgbClr val="000000"/>
                </a:solidFill>
                <a:latin typeface="Times New Roman" panose="02020603050405020304" pitchFamily="18" charset="0"/>
                <a:cs typeface="Times New Roman" panose="02020603050405020304" pitchFamily="18" charset="0"/>
              </a:rPr>
              <a:t>). Although we are actually talking about constituent order, this type of analysis is traditionally discussed in terms of </a:t>
            </a:r>
            <a:r>
              <a:rPr lang="en-US" sz="3200" b="1" i="1" u="none" strike="noStrike" baseline="0"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word order</a:t>
            </a:r>
            <a:r>
              <a:rPr lang="en-US" sz="3200" b="0" i="0" u="none" strike="noStrike" baseline="0" dirty="0">
                <a:solidFill>
                  <a:srgbClr val="000000"/>
                </a:solidFill>
                <a:latin typeface="Times New Roman" panose="02020603050405020304" pitchFamily="18" charset="0"/>
                <a:cs typeface="Times New Roman" panose="02020603050405020304" pitchFamily="18" charset="0"/>
              </a:rPr>
              <a:t>. The </a:t>
            </a:r>
            <a:r>
              <a:rPr lang="en-US" sz="3200" b="1" i="1" u="none" strike="noStrike" baseline="0"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English word order sequence </a:t>
            </a:r>
            <a:r>
              <a:rPr lang="en-US" sz="3200" b="0" i="0" u="none" strike="noStrike" baseline="0" dirty="0">
                <a:solidFill>
                  <a:srgbClr val="000000"/>
                </a:solidFill>
                <a:latin typeface="Times New Roman" panose="02020603050405020304" pitchFamily="18" charset="0"/>
                <a:cs typeface="Times New Roman" panose="02020603050405020304" pitchFamily="18" charset="0"/>
              </a:rPr>
              <a:t>is not the only possible, or even the most common word order among languages.</a:t>
            </a:r>
          </a:p>
          <a:p>
            <a:pPr>
              <a:lnSpc>
                <a:spcPct val="120000"/>
              </a:lnSpc>
            </a:pPr>
            <a:r>
              <a:rPr lang="en-US" sz="3400" b="1" i="1" u="none" strike="noStrike" baseline="0" dirty="0" smtClean="0">
                <a:solidFill>
                  <a:srgbClr val="002060"/>
                </a:solidFill>
                <a:latin typeface="Times New Roman" panose="02020603050405020304" pitchFamily="18" charset="0"/>
                <a:cs typeface="Times New Roman" panose="02020603050405020304" pitchFamily="18" charset="0"/>
              </a:rPr>
              <a:t> </a:t>
            </a:r>
            <a:endParaRPr lang="en-US" b="0" i="0" u="none" strike="noStrike" baseline="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86738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457200" y="457200"/>
            <a:ext cx="8229600" cy="6049963"/>
          </a:xfrm>
        </p:spPr>
        <p:txBody>
          <a:bodyPr/>
          <a:lstStyle/>
          <a:p>
            <a:pPr marL="36576" lvl="0" indent="0" algn="just" eaLnBrk="1" fontAlgn="auto" hangingPunct="1">
              <a:lnSpc>
                <a:spcPct val="150000"/>
              </a:lnSpc>
              <a:spcBef>
                <a:spcPts val="0"/>
              </a:spcBef>
              <a:spcAft>
                <a:spcPts val="0"/>
              </a:spcAft>
              <a:buClr>
                <a:srgbClr val="F07F09"/>
              </a:buClr>
              <a:buSzPct val="80000"/>
              <a:buNone/>
            </a:pPr>
            <a:endParaRPr lang="en-GB" sz="1800" b="1" kern="1200" dirty="0">
              <a:solidFill>
                <a:prstClr val="black"/>
              </a:solidFill>
              <a:latin typeface="Times New Roman" pitchFamily="18" charset="0"/>
              <a:cs typeface="Times New Roman" pitchFamily="18" charset="0"/>
            </a:endParaRPr>
          </a:p>
        </p:txBody>
      </p:sp>
      <p:pic>
        <p:nvPicPr>
          <p:cNvPr id="3" name="صورة 3" descr="C:\Users\almar\Desktop\download.jpg"/>
          <p:cNvPicPr/>
          <p:nvPr/>
        </p:nvPicPr>
        <p:blipFill>
          <a:blip r:embed="rId2">
            <a:extLst>
              <a:ext uri="{28A0092B-C50C-407E-A947-70E740481C1C}">
                <a14:useLocalDpi xmlns:a14="http://schemas.microsoft.com/office/drawing/2010/main" val="0"/>
              </a:ext>
            </a:extLst>
          </a:blip>
          <a:srcRect/>
          <a:stretch>
            <a:fillRect/>
          </a:stretch>
        </p:blipFill>
        <p:spPr bwMode="auto">
          <a:xfrm>
            <a:off x="251520" y="414714"/>
            <a:ext cx="8424936" cy="6034786"/>
          </a:xfrm>
          <a:prstGeom prst="rect">
            <a:avLst/>
          </a:prstGeom>
          <a:noFill/>
          <a:ln>
            <a:noFill/>
          </a:ln>
        </p:spPr>
      </p:pic>
    </p:spTree>
    <p:extLst>
      <p:ext uri="{BB962C8B-B14F-4D97-AF65-F5344CB8AC3E}">
        <p14:creationId xmlns:p14="http://schemas.microsoft.com/office/powerpoint/2010/main" val="342603365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0"/>
            <a:ext cx="8280920" cy="6669360"/>
          </a:xfrm>
        </p:spPr>
        <p:txBody>
          <a:bodyPr>
            <a:normAutofit fontScale="25000" lnSpcReduction="20000"/>
          </a:bodyPr>
          <a:lstStyle/>
          <a:p>
            <a:pPr>
              <a:lnSpc>
                <a:spcPct val="160000"/>
              </a:lnSpc>
              <a:spcAft>
                <a:spcPts val="1000"/>
              </a:spcAft>
            </a:pPr>
            <a:r>
              <a:rPr lang="en-US" sz="11200" b="1" i="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English Grammar</a:t>
            </a:r>
          </a:p>
          <a:p>
            <a:pPr algn="just">
              <a:lnSpc>
                <a:spcPct val="120000"/>
              </a:lnSpc>
            </a:pPr>
            <a:r>
              <a:rPr lang="en-US" sz="8000" b="1" dirty="0" smtClean="0">
                <a:solidFill>
                  <a:schemeClr val="tx1"/>
                </a:solidFill>
                <a:latin typeface="Times New Roman" panose="02020603050405020304" pitchFamily="18" charset="0"/>
                <a:cs typeface="Times New Roman" panose="02020603050405020304" pitchFamily="18" charset="0"/>
              </a:rPr>
              <a:t>   </a:t>
            </a:r>
            <a:r>
              <a:rPr lang="en-US" sz="80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Grammar</a:t>
            </a:r>
            <a:r>
              <a:rPr lang="en-US" sz="80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8000" dirty="0" smtClean="0">
                <a:solidFill>
                  <a:schemeClr val="tx1"/>
                </a:solidFill>
                <a:latin typeface="Times New Roman" panose="02020603050405020304" pitchFamily="18" charset="0"/>
                <a:cs typeface="Times New Roman" panose="02020603050405020304" pitchFamily="18" charset="0"/>
              </a:rPr>
              <a:t>   </a:t>
            </a:r>
            <a:r>
              <a:rPr lang="en-US" sz="8000" dirty="0">
                <a:solidFill>
                  <a:schemeClr val="tx1"/>
                </a:solidFill>
                <a:latin typeface="Times New Roman" panose="02020603050405020304" pitchFamily="18" charset="0"/>
                <a:cs typeface="Times New Roman" panose="02020603050405020304" pitchFamily="18" charset="0"/>
              </a:rPr>
              <a:t>is the  rules of a language governing the sounds, words, sentences, and other elements, as well as their combination and interpretation.  In a restricted sense, the term refers only to the study of sentence and word structure (syntax and morphology), excluding vocabulary and pronunciation</a:t>
            </a:r>
            <a:r>
              <a:rPr lang="en-US" sz="8000" dirty="0" smtClean="0">
                <a:solidFill>
                  <a:schemeClr val="tx1"/>
                </a:solidFill>
                <a:latin typeface="Times New Roman" panose="02020603050405020304" pitchFamily="18" charset="0"/>
                <a:cs typeface="Times New Roman" panose="02020603050405020304" pitchFamily="18" charset="0"/>
              </a:rPr>
              <a:t>. Consider the following phrase:</a:t>
            </a:r>
            <a:endParaRPr lang="en-US" sz="8000" dirty="0">
              <a:solidFill>
                <a:schemeClr val="tx1"/>
              </a:solidFill>
              <a:latin typeface="Times New Roman" panose="02020603050405020304" pitchFamily="18" charset="0"/>
              <a:cs typeface="Times New Roman" panose="02020603050405020304" pitchFamily="18" charset="0"/>
            </a:endParaRPr>
          </a:p>
          <a:p>
            <a:pPr algn="just">
              <a:lnSpc>
                <a:spcPct val="120000"/>
              </a:lnSpc>
              <a:spcAft>
                <a:spcPts val="1000"/>
              </a:spcAft>
            </a:pPr>
            <a:r>
              <a:rPr lang="en-US" sz="8000" dirty="0" smtClean="0">
                <a:solidFill>
                  <a:schemeClr val="tx1"/>
                </a:solidFill>
                <a:latin typeface="Times New Roman" pitchFamily="18" charset="0"/>
                <a:cs typeface="Times New Roman" pitchFamily="18" charset="0"/>
              </a:rPr>
              <a:t>      </a:t>
            </a:r>
            <a:r>
              <a:rPr lang="en-US" sz="8000" b="1" i="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The </a:t>
            </a:r>
            <a:r>
              <a:rPr lang="en-US" sz="8000" b="1" i="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lucky </a:t>
            </a:r>
            <a:r>
              <a:rPr lang="en-US" sz="8000" b="1" i="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boys</a:t>
            </a:r>
            <a:r>
              <a:rPr lang="en-US" sz="8000" i="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8000" dirty="0" smtClean="0">
                <a:solidFill>
                  <a:schemeClr val="tx1"/>
                </a:solidFill>
                <a:latin typeface="Times New Roman" pitchFamily="18" charset="0"/>
                <a:cs typeface="Times New Roman" pitchFamily="18" charset="0"/>
              </a:rPr>
              <a:t>it</a:t>
            </a:r>
            <a:r>
              <a:rPr lang="en-US" sz="8000" i="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8000" dirty="0" smtClean="0">
                <a:solidFill>
                  <a:schemeClr val="tx1"/>
                </a:solidFill>
                <a:latin typeface="Times New Roman" pitchFamily="18" charset="0"/>
                <a:cs typeface="Times New Roman" pitchFamily="18" charset="0"/>
              </a:rPr>
              <a:t>is </a:t>
            </a:r>
            <a:r>
              <a:rPr lang="en-US" sz="8000" dirty="0">
                <a:solidFill>
                  <a:schemeClr val="tx1"/>
                </a:solidFill>
                <a:latin typeface="Times New Roman" pitchFamily="18" charset="0"/>
                <a:cs typeface="Times New Roman" pitchFamily="18" charset="0"/>
              </a:rPr>
              <a:t>a well-formed phrase in contemporary English, but that the following two </a:t>
            </a:r>
            <a:r>
              <a:rPr lang="en-US" sz="8000" dirty="0" smtClean="0">
                <a:solidFill>
                  <a:schemeClr val="tx1"/>
                </a:solidFill>
                <a:latin typeface="Times New Roman" pitchFamily="18" charset="0"/>
                <a:cs typeface="Times New Roman" pitchFamily="18" charset="0"/>
              </a:rPr>
              <a:t>“</a:t>
            </a:r>
            <a:r>
              <a:rPr lang="en-US" sz="80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Phrases</a:t>
            </a:r>
            <a:r>
              <a:rPr lang="en-US" sz="8000" dirty="0">
                <a:solidFill>
                  <a:schemeClr val="tx1"/>
                </a:solidFill>
                <a:latin typeface="Times New Roman" pitchFamily="18" charset="0"/>
                <a:cs typeface="Times New Roman" pitchFamily="18" charset="0"/>
              </a:rPr>
              <a:t>” are not at all </a:t>
            </a:r>
            <a:r>
              <a:rPr lang="en-US" sz="8000" dirty="0" smtClean="0">
                <a:solidFill>
                  <a:schemeClr val="tx1"/>
                </a:solidFill>
                <a:latin typeface="Times New Roman" pitchFamily="18" charset="0"/>
                <a:cs typeface="Times New Roman" pitchFamily="18" charset="0"/>
              </a:rPr>
              <a:t>well-formed</a:t>
            </a:r>
            <a:r>
              <a:rPr lang="en-US" sz="8000" i="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t>
            </a:r>
            <a:r>
              <a:rPr lang="en-US" sz="8000" i="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t>
            </a:r>
            <a:r>
              <a:rPr lang="en-US" sz="8000" b="1" i="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boys </a:t>
            </a:r>
            <a:r>
              <a:rPr lang="en-US" sz="8000" b="1" i="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the lucky </a:t>
            </a:r>
            <a:r>
              <a:rPr lang="en-US" sz="8000" b="1" dirty="0">
                <a:solidFill>
                  <a:schemeClr val="tx1"/>
                </a:solidFill>
                <a:latin typeface="Times New Roman" pitchFamily="18" charset="0"/>
                <a:cs typeface="Times New Roman" pitchFamily="18" charset="0"/>
              </a:rPr>
              <a:t>*</a:t>
            </a:r>
            <a:r>
              <a:rPr lang="en-US" sz="8000" b="1" i="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lucky boys the </a:t>
            </a:r>
            <a:r>
              <a:rPr lang="en-US" sz="8000" dirty="0">
                <a:solidFill>
                  <a:schemeClr val="tx1"/>
                </a:solidFill>
                <a:latin typeface="Times New Roman" pitchFamily="18" charset="0"/>
                <a:cs typeface="Times New Roman" pitchFamily="18" charset="0"/>
              </a:rPr>
              <a:t>(We use an </a:t>
            </a:r>
            <a:r>
              <a:rPr lang="en-US" sz="80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asterisk *</a:t>
            </a:r>
            <a:r>
              <a:rPr lang="en-US" sz="8000" dirty="0">
                <a:solidFill>
                  <a:schemeClr val="tx1"/>
                </a:solidFill>
                <a:latin typeface="Times New Roman" pitchFamily="18" charset="0"/>
                <a:cs typeface="Times New Roman" pitchFamily="18" charset="0"/>
              </a:rPr>
              <a:t> to indicate that a form is </a:t>
            </a:r>
            <a:r>
              <a:rPr lang="en-US" sz="8000" i="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unacceptable</a:t>
            </a:r>
            <a:r>
              <a:rPr lang="en-US" sz="8000" dirty="0">
                <a:solidFill>
                  <a:schemeClr val="tx1"/>
                </a:solidFill>
                <a:latin typeface="Times New Roman" pitchFamily="18" charset="0"/>
                <a:cs typeface="Times New Roman" pitchFamily="18" charset="0"/>
              </a:rPr>
              <a:t> or </a:t>
            </a:r>
            <a:r>
              <a:rPr lang="en-US" sz="8000" i="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ungrammatical</a:t>
            </a:r>
            <a:r>
              <a:rPr lang="en-US" sz="8000" dirty="0">
                <a:solidFill>
                  <a:schemeClr val="tx1"/>
                </a:solidFill>
                <a:latin typeface="Times New Roman" pitchFamily="18" charset="0"/>
                <a:cs typeface="Times New Roman" pitchFamily="18" charset="0"/>
              </a:rPr>
              <a:t>.)</a:t>
            </a:r>
          </a:p>
          <a:p>
            <a:pPr algn="just">
              <a:lnSpc>
                <a:spcPct val="120000"/>
              </a:lnSpc>
              <a:spcAft>
                <a:spcPts val="1000"/>
              </a:spcAft>
            </a:pPr>
            <a:r>
              <a:rPr lang="en-US" sz="8000" dirty="0" smtClean="0">
                <a:solidFill>
                  <a:schemeClr val="tx1"/>
                </a:solidFill>
                <a:latin typeface="Times New Roman" pitchFamily="18" charset="0"/>
                <a:cs typeface="Times New Roman" pitchFamily="18" charset="0"/>
              </a:rPr>
              <a:t>    From </a:t>
            </a:r>
            <a:r>
              <a:rPr lang="en-US" sz="8000" dirty="0">
                <a:solidFill>
                  <a:schemeClr val="tx1"/>
                </a:solidFill>
                <a:latin typeface="Times New Roman" pitchFamily="18" charset="0"/>
                <a:cs typeface="Times New Roman" pitchFamily="18" charset="0"/>
              </a:rPr>
              <a:t>these examples, we can see that English has strict rules for combining words into phrases. The article (</a:t>
            </a:r>
            <a:r>
              <a:rPr lang="en-US" sz="80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the</a:t>
            </a:r>
            <a:r>
              <a:rPr lang="en-US" sz="8000" dirty="0">
                <a:solidFill>
                  <a:schemeClr val="tx1"/>
                </a:solidFill>
                <a:latin typeface="Times New Roman" pitchFamily="18" charset="0"/>
                <a:cs typeface="Times New Roman" pitchFamily="18" charset="0"/>
              </a:rPr>
              <a:t>) must go before the adjective (</a:t>
            </a:r>
            <a:r>
              <a:rPr lang="en-US" sz="80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lucky</a:t>
            </a:r>
            <a:r>
              <a:rPr lang="en-US" sz="8000" dirty="0">
                <a:solidFill>
                  <a:schemeClr val="tx1"/>
                </a:solidFill>
                <a:latin typeface="Times New Roman" pitchFamily="18" charset="0"/>
                <a:cs typeface="Times New Roman" pitchFamily="18" charset="0"/>
              </a:rPr>
              <a:t>), which must go before the noun (</a:t>
            </a:r>
            <a:r>
              <a:rPr lang="en-US" sz="80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boys</a:t>
            </a:r>
            <a:r>
              <a:rPr lang="en-US" sz="8000" dirty="0">
                <a:solidFill>
                  <a:schemeClr val="tx1"/>
                </a:solidFill>
                <a:latin typeface="Times New Roman" pitchFamily="18" charset="0"/>
                <a:cs typeface="Times New Roman" pitchFamily="18" charset="0"/>
              </a:rPr>
              <a:t>). So, in order to be grammatical, this type of </a:t>
            </a:r>
            <a:r>
              <a:rPr lang="en-US" sz="8000" dirty="0" smtClean="0">
                <a:solidFill>
                  <a:schemeClr val="tx1"/>
                </a:solidFill>
                <a:latin typeface="Times New Roman" pitchFamily="18" charset="0"/>
                <a:cs typeface="Times New Roman" pitchFamily="18" charset="0"/>
              </a:rPr>
              <a:t>phrase, for example, </a:t>
            </a:r>
            <a:r>
              <a:rPr lang="en-US" sz="8000" dirty="0">
                <a:solidFill>
                  <a:schemeClr val="tx1"/>
                </a:solidFill>
                <a:latin typeface="Times New Roman" pitchFamily="18" charset="0"/>
                <a:cs typeface="Times New Roman" pitchFamily="18" charset="0"/>
              </a:rPr>
              <a:t>must have the sequence </a:t>
            </a:r>
            <a:r>
              <a:rPr lang="en-US" sz="8000" dirty="0" smtClean="0">
                <a:solidFill>
                  <a:schemeClr val="tx1"/>
                </a:solidFill>
                <a:latin typeface="Times New Roman" pitchFamily="18" charset="0"/>
                <a:cs typeface="Times New Roman" pitchFamily="18" charset="0"/>
              </a:rPr>
              <a:t>( article </a:t>
            </a:r>
            <a:r>
              <a:rPr lang="en-US" sz="8000" dirty="0">
                <a:solidFill>
                  <a:schemeClr val="tx1"/>
                </a:solidFill>
                <a:latin typeface="Times New Roman" pitchFamily="18" charset="0"/>
                <a:cs typeface="Times New Roman" pitchFamily="18" charset="0"/>
              </a:rPr>
              <a:t>+ adjective + </a:t>
            </a:r>
            <a:r>
              <a:rPr lang="en-US" sz="8000" dirty="0" smtClean="0">
                <a:solidFill>
                  <a:schemeClr val="tx1"/>
                </a:solidFill>
                <a:latin typeface="Times New Roman" pitchFamily="18" charset="0"/>
                <a:cs typeface="Times New Roman" pitchFamily="18" charset="0"/>
              </a:rPr>
              <a:t>noun) and </a:t>
            </a:r>
            <a:r>
              <a:rPr lang="en-US" sz="8000" dirty="0">
                <a:solidFill>
                  <a:schemeClr val="tx1"/>
                </a:solidFill>
                <a:latin typeface="Times New Roman" pitchFamily="18" charset="0"/>
                <a:cs typeface="Times New Roman" pitchFamily="18" charset="0"/>
              </a:rPr>
              <a:t>not </a:t>
            </a:r>
            <a:r>
              <a:rPr lang="en-US" sz="8000" dirty="0" smtClean="0">
                <a:solidFill>
                  <a:schemeClr val="tx1"/>
                </a:solidFill>
                <a:latin typeface="Times New Roman" pitchFamily="18" charset="0"/>
                <a:cs typeface="Times New Roman" pitchFamily="18" charset="0"/>
              </a:rPr>
              <a:t>*(noun </a:t>
            </a:r>
            <a:r>
              <a:rPr lang="en-US" sz="8000" dirty="0">
                <a:solidFill>
                  <a:schemeClr val="tx1"/>
                </a:solidFill>
                <a:latin typeface="Times New Roman" pitchFamily="18" charset="0"/>
                <a:cs typeface="Times New Roman" pitchFamily="18" charset="0"/>
              </a:rPr>
              <a:t>+ article + </a:t>
            </a:r>
            <a:r>
              <a:rPr lang="en-US" sz="8000" dirty="0" smtClean="0">
                <a:solidFill>
                  <a:schemeClr val="tx1"/>
                </a:solidFill>
                <a:latin typeface="Times New Roman" pitchFamily="18" charset="0"/>
                <a:cs typeface="Times New Roman" pitchFamily="18" charset="0"/>
              </a:rPr>
              <a:t>adjective).  </a:t>
            </a:r>
            <a:endParaRPr lang="en-US" sz="8000" dirty="0">
              <a:solidFill>
                <a:schemeClr val="tx1"/>
              </a:solidFill>
              <a:latin typeface="Times New Roman" pitchFamily="18" charset="0"/>
              <a:cs typeface="Times New Roman" pitchFamily="18" charset="0"/>
            </a:endParaRPr>
          </a:p>
          <a:p>
            <a:pPr algn="just">
              <a:lnSpc>
                <a:spcPct val="120000"/>
              </a:lnSpc>
              <a:spcAft>
                <a:spcPts val="1000"/>
              </a:spcAft>
            </a:pPr>
            <a:r>
              <a:rPr lang="en-US" sz="8000" dirty="0" smtClean="0">
                <a:solidFill>
                  <a:schemeClr val="tx1"/>
                </a:solidFill>
                <a:latin typeface="Times New Roman" pitchFamily="18" charset="0"/>
                <a:cs typeface="Times New Roman" pitchFamily="18" charset="0"/>
              </a:rPr>
              <a:t>   The </a:t>
            </a:r>
            <a:r>
              <a:rPr lang="en-US" sz="8000" dirty="0">
                <a:solidFill>
                  <a:schemeClr val="tx1"/>
                </a:solidFill>
                <a:latin typeface="Times New Roman" pitchFamily="18" charset="0"/>
                <a:cs typeface="Times New Roman" pitchFamily="18" charset="0"/>
              </a:rPr>
              <a:t>process of describing the structure of phrases and sentences in such a way that we account for all the grammatical sequences in a language and rule out all the ungrammatical sequences is one way of defining the grammar of a </a:t>
            </a:r>
            <a:r>
              <a:rPr lang="en-US" sz="8000" dirty="0" smtClean="0">
                <a:solidFill>
                  <a:schemeClr val="tx1"/>
                </a:solidFill>
                <a:latin typeface="Times New Roman" pitchFamily="18" charset="0"/>
                <a:cs typeface="Times New Roman" pitchFamily="18" charset="0"/>
              </a:rPr>
              <a:t>language.  </a:t>
            </a:r>
            <a:endParaRPr lang="en-US" sz="80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302132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188640"/>
            <a:ext cx="8208912" cy="6192688"/>
          </a:xfrm>
        </p:spPr>
        <p:txBody>
          <a:bodyPr>
            <a:noAutofit/>
          </a:bodyPr>
          <a:lstStyle/>
          <a:p>
            <a:r>
              <a:rPr lang="en-US" sz="2800" b="1" i="1" u="none" strike="noStrike" baseline="0" dirty="0">
                <a:solidFill>
                  <a:srgbClr val="000000"/>
                </a:solidFill>
                <a:latin typeface="Times New Roman" panose="02020603050405020304" pitchFamily="18" charset="0"/>
                <a:cs typeface="Times New Roman" panose="02020603050405020304" pitchFamily="18" charset="0"/>
              </a:rPr>
              <a:t> </a:t>
            </a:r>
            <a:r>
              <a:rPr lang="en-US" b="1" i="1" u="none" strike="noStrike" baseline="0"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Traditional Grammar</a:t>
            </a:r>
          </a:p>
          <a:p>
            <a:pPr algn="just"/>
            <a:r>
              <a:rPr lang="en-US" sz="2000" b="0" i="0" u="none" strike="noStrike" baseline="0" dirty="0" smtClean="0">
                <a:solidFill>
                  <a:srgbClr val="000000"/>
                </a:solidFill>
                <a:latin typeface="Times New Roman" panose="02020603050405020304" pitchFamily="18" charset="0"/>
                <a:cs typeface="Times New Roman" panose="02020603050405020304" pitchFamily="18" charset="0"/>
              </a:rPr>
              <a:t>    The </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terms “</a:t>
            </a:r>
            <a:r>
              <a:rPr lang="en-US" sz="2000" b="0" i="0"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article</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 “</a:t>
            </a:r>
            <a:r>
              <a:rPr lang="en-US" sz="2000" b="0" i="0"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adjective</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 and “</a:t>
            </a:r>
            <a:r>
              <a:rPr lang="en-US" sz="2000" b="0" i="0"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noun</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 that we use to label the </a:t>
            </a:r>
            <a:r>
              <a:rPr lang="en-US" sz="2000" b="1" i="1" u="none" strike="noStrike" baseline="0"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grammatical categories</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 of the words in the phrase </a:t>
            </a:r>
            <a:r>
              <a:rPr lang="en-US" sz="2000" b="1" i="1" u="none" strike="noStrike" baseline="0"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lucky boys </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come from </a:t>
            </a:r>
            <a:r>
              <a:rPr lang="en-US" sz="20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traditional </a:t>
            </a:r>
            <a:r>
              <a:rPr lang="en-US" sz="2000" b="1" i="1" u="none" strike="noStrike" baseline="0"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grammar</a:t>
            </a:r>
            <a:r>
              <a:rPr lang="en-US" sz="2000" b="0" i="0" u="none" strike="noStrike" baseline="0" dirty="0" smtClean="0">
                <a:solidFill>
                  <a:srgbClr val="000000"/>
                </a:solidFill>
                <a:latin typeface="Times New Roman" panose="02020603050405020304" pitchFamily="18" charset="0"/>
                <a:cs typeface="Times New Roman" panose="02020603050405020304" pitchFamily="18" charset="0"/>
              </a:rPr>
              <a:t>.</a:t>
            </a:r>
            <a:r>
              <a:rPr lang="en-US" sz="2000" b="0" i="0" u="none" strike="noStrike" dirty="0" smtClean="0">
                <a:solidFill>
                  <a:srgbClr val="000000"/>
                </a:solidFill>
                <a:latin typeface="Times New Roman" panose="02020603050405020304" pitchFamily="18" charset="0"/>
                <a:cs typeface="Times New Roman" panose="02020603050405020304" pitchFamily="18" charset="0"/>
              </a:rPr>
              <a:t> </a:t>
            </a:r>
            <a:r>
              <a:rPr lang="en-US" sz="2000" b="0" i="0" u="none" strike="noStrike" baseline="0" dirty="0" smtClean="0">
                <a:solidFill>
                  <a:srgbClr val="000000"/>
                </a:solidFill>
                <a:latin typeface="Times New Roman" panose="02020603050405020304" pitchFamily="18" charset="0"/>
                <a:cs typeface="Times New Roman" panose="02020603050405020304" pitchFamily="18" charset="0"/>
              </a:rPr>
              <a:t>We have inherited a number of </a:t>
            </a:r>
            <a:r>
              <a:rPr lang="en-US" sz="2000" b="0" i="0" u="none" strike="noStrike" baseline="0"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terms</a:t>
            </a:r>
            <a:r>
              <a:rPr lang="en-US" sz="2000" b="0" i="0" u="none" strike="noStrike" baseline="0" dirty="0" smtClean="0">
                <a:solidFill>
                  <a:srgbClr val="000000"/>
                </a:solidFill>
                <a:latin typeface="Times New Roman" panose="02020603050405020304" pitchFamily="18" charset="0"/>
                <a:cs typeface="Times New Roman" panose="02020603050405020304" pitchFamily="18" charset="0"/>
              </a:rPr>
              <a:t> from the model that are used in describing those basic grammatical components, known as the “</a:t>
            </a:r>
            <a:r>
              <a:rPr lang="en-US" sz="2000" b="1" i="1" u="none" strike="noStrike" baseline="0"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parts of speech</a:t>
            </a:r>
            <a:r>
              <a:rPr lang="en-US" sz="2000" b="0" i="0" u="none" strike="noStrike" baseline="0" dirty="0" smtClean="0">
                <a:solidFill>
                  <a:srgbClr val="000000"/>
                </a:solidFill>
                <a:latin typeface="Times New Roman" panose="02020603050405020304" pitchFamily="18" charset="0"/>
                <a:cs typeface="Times New Roman" panose="02020603050405020304" pitchFamily="18" charset="0"/>
              </a:rPr>
              <a:t>,” and how they connect to each other in terms of “</a:t>
            </a:r>
            <a:r>
              <a:rPr lang="en-US" sz="2000" b="1" i="1" u="none" strike="noStrike" baseline="0"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agreement</a:t>
            </a:r>
            <a:r>
              <a:rPr lang="en-US" sz="2000" b="0" i="0" u="none" strike="noStrike" baseline="0" dirty="0" smtClean="0">
                <a:solidFill>
                  <a:srgbClr val="000000"/>
                </a:solidFill>
                <a:latin typeface="Times New Roman" panose="02020603050405020304" pitchFamily="18" charset="0"/>
                <a:cs typeface="Times New Roman" panose="02020603050405020304" pitchFamily="18" charset="0"/>
              </a:rPr>
              <a:t>.”</a:t>
            </a:r>
          </a:p>
          <a:p>
            <a:pPr>
              <a:spcAft>
                <a:spcPts val="1000"/>
              </a:spcAft>
            </a:pPr>
            <a:r>
              <a:rPr lang="en-US" b="1" i="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The Parts of Speech</a:t>
            </a:r>
          </a:p>
          <a:p>
            <a:pPr algn="just">
              <a:spcAft>
                <a:spcPts val="1000"/>
              </a:spcAft>
            </a:pPr>
            <a:r>
              <a:rPr lang="en-US" sz="2000" dirty="0" smtClean="0">
                <a:solidFill>
                  <a:schemeClr val="tx1"/>
                </a:solidFill>
                <a:latin typeface="Times New Roman" pitchFamily="18" charset="0"/>
                <a:cs typeface="Times New Roman" pitchFamily="18" charset="0"/>
              </a:rPr>
              <a:t>    </a:t>
            </a:r>
            <a:r>
              <a:rPr lang="en-US" b="1" i="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Nouns</a:t>
            </a:r>
            <a:r>
              <a:rPr lang="en-US" sz="2000" dirty="0" smtClean="0">
                <a:solidFill>
                  <a:schemeClr val="tx1"/>
                </a:solidFill>
                <a:latin typeface="Times New Roman" pitchFamily="18" charset="0"/>
                <a:cs typeface="Times New Roman" pitchFamily="18" charset="0"/>
              </a:rPr>
              <a:t> </a:t>
            </a:r>
            <a:r>
              <a:rPr lang="en-US" sz="2000" dirty="0">
                <a:solidFill>
                  <a:schemeClr val="tx1"/>
                </a:solidFill>
                <a:latin typeface="Times New Roman" pitchFamily="18" charset="0"/>
                <a:cs typeface="Times New Roman" pitchFamily="18" charset="0"/>
              </a:rPr>
              <a:t>are words used to refer to people (</a:t>
            </a:r>
            <a:r>
              <a:rPr lang="en-US" sz="2000" b="1" i="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boy</a:t>
            </a:r>
            <a:r>
              <a:rPr lang="en-US" sz="2000" dirty="0">
                <a:solidFill>
                  <a:schemeClr val="tx1"/>
                </a:solidFill>
                <a:latin typeface="Times New Roman" pitchFamily="18" charset="0"/>
                <a:cs typeface="Times New Roman" pitchFamily="18" charset="0"/>
              </a:rPr>
              <a:t>), </a:t>
            </a:r>
            <a:r>
              <a:rPr lang="en-US" sz="2000" b="1" i="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objects</a:t>
            </a:r>
            <a:r>
              <a:rPr lang="en-US" sz="2000" dirty="0">
                <a:solidFill>
                  <a:schemeClr val="tx1"/>
                </a:solidFill>
                <a:latin typeface="Times New Roman" pitchFamily="18" charset="0"/>
                <a:cs typeface="Times New Roman" pitchFamily="18" charset="0"/>
              </a:rPr>
              <a:t> (</a:t>
            </a:r>
            <a:r>
              <a:rPr lang="en-US" sz="2000" b="1" i="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backpack</a:t>
            </a:r>
            <a:r>
              <a:rPr lang="en-US" sz="2000" dirty="0">
                <a:solidFill>
                  <a:schemeClr val="tx1"/>
                </a:solidFill>
                <a:latin typeface="Times New Roman" pitchFamily="18" charset="0"/>
                <a:cs typeface="Times New Roman" pitchFamily="18" charset="0"/>
              </a:rPr>
              <a:t>), </a:t>
            </a:r>
            <a:r>
              <a:rPr lang="en-US" sz="2000" b="1" i="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creatures</a:t>
            </a:r>
            <a:r>
              <a:rPr lang="en-US" sz="2000" dirty="0">
                <a:solidFill>
                  <a:schemeClr val="tx1"/>
                </a:solidFill>
                <a:latin typeface="Times New Roman" pitchFamily="18" charset="0"/>
                <a:cs typeface="Times New Roman" pitchFamily="18" charset="0"/>
              </a:rPr>
              <a:t> (</a:t>
            </a:r>
            <a:r>
              <a:rPr lang="en-US" sz="2000" b="1" i="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dog</a:t>
            </a:r>
            <a:r>
              <a:rPr lang="en-US" sz="2000" dirty="0">
                <a:solidFill>
                  <a:schemeClr val="tx1"/>
                </a:solidFill>
                <a:latin typeface="Times New Roman" pitchFamily="18" charset="0"/>
                <a:cs typeface="Times New Roman" pitchFamily="18" charset="0"/>
              </a:rPr>
              <a:t>), </a:t>
            </a:r>
            <a:r>
              <a:rPr lang="en-US" sz="2000" b="1" i="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places</a:t>
            </a:r>
            <a:r>
              <a:rPr lang="en-US" sz="2000" dirty="0">
                <a:solidFill>
                  <a:schemeClr val="tx1"/>
                </a:solidFill>
                <a:latin typeface="Times New Roman" pitchFamily="18" charset="0"/>
                <a:cs typeface="Times New Roman" pitchFamily="18" charset="0"/>
              </a:rPr>
              <a:t> (</a:t>
            </a:r>
            <a:r>
              <a:rPr lang="en-US" sz="2000" b="1" i="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school</a:t>
            </a:r>
            <a:r>
              <a:rPr lang="en-US" sz="2000" dirty="0">
                <a:solidFill>
                  <a:schemeClr val="tx1"/>
                </a:solidFill>
                <a:latin typeface="Times New Roman" pitchFamily="18" charset="0"/>
                <a:cs typeface="Times New Roman" pitchFamily="18" charset="0"/>
              </a:rPr>
              <a:t>), </a:t>
            </a:r>
            <a:r>
              <a:rPr lang="en-US" sz="2000" b="1" i="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qualities</a:t>
            </a:r>
            <a:r>
              <a:rPr lang="en-US" sz="2000" dirty="0">
                <a:solidFill>
                  <a:schemeClr val="tx1"/>
                </a:solidFill>
                <a:latin typeface="Times New Roman" pitchFamily="18" charset="0"/>
                <a:cs typeface="Times New Roman" pitchFamily="18" charset="0"/>
              </a:rPr>
              <a:t> (</a:t>
            </a:r>
            <a:r>
              <a:rPr lang="en-US" sz="2000" b="1" i="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roughness</a:t>
            </a:r>
            <a:r>
              <a:rPr lang="en-US" sz="2000" dirty="0">
                <a:solidFill>
                  <a:schemeClr val="tx1"/>
                </a:solidFill>
                <a:latin typeface="Times New Roman" pitchFamily="18" charset="0"/>
                <a:cs typeface="Times New Roman" pitchFamily="18" charset="0"/>
              </a:rPr>
              <a:t>), </a:t>
            </a:r>
            <a:r>
              <a:rPr lang="en-US" sz="2000" b="1" i="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phenomena</a:t>
            </a:r>
            <a:r>
              <a:rPr lang="en-US" sz="2000" dirty="0">
                <a:solidFill>
                  <a:schemeClr val="tx1"/>
                </a:solidFill>
                <a:latin typeface="Times New Roman" pitchFamily="18" charset="0"/>
                <a:cs typeface="Times New Roman" pitchFamily="18" charset="0"/>
              </a:rPr>
              <a:t> (</a:t>
            </a:r>
            <a:r>
              <a:rPr lang="en-US" sz="2000" b="1" i="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earthquake</a:t>
            </a:r>
            <a:r>
              <a:rPr lang="en-US" sz="2000" dirty="0">
                <a:solidFill>
                  <a:schemeClr val="tx1"/>
                </a:solidFill>
                <a:latin typeface="Times New Roman" pitchFamily="18" charset="0"/>
                <a:cs typeface="Times New Roman" pitchFamily="18" charset="0"/>
              </a:rPr>
              <a:t>) and </a:t>
            </a:r>
            <a:r>
              <a:rPr lang="en-US" sz="2000" b="1" i="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abstract ideas </a:t>
            </a:r>
            <a:r>
              <a:rPr lang="en-US" sz="2000" dirty="0">
                <a:solidFill>
                  <a:schemeClr val="tx1"/>
                </a:solidFill>
                <a:latin typeface="Times New Roman" pitchFamily="18" charset="0"/>
                <a:cs typeface="Times New Roman" pitchFamily="18" charset="0"/>
              </a:rPr>
              <a:t>(</a:t>
            </a:r>
            <a:r>
              <a:rPr lang="en-US" sz="2000" b="1" i="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love</a:t>
            </a:r>
            <a:r>
              <a:rPr lang="en-US" sz="2000" dirty="0" smtClean="0">
                <a:solidFill>
                  <a:schemeClr val="tx1"/>
                </a:solidFill>
                <a:latin typeface="Times New Roman" pitchFamily="18" charset="0"/>
                <a:cs typeface="Times New Roman" pitchFamily="18" charset="0"/>
              </a:rPr>
              <a:t>), etc. </a:t>
            </a:r>
            <a:r>
              <a:rPr lang="en-US" sz="2000" dirty="0">
                <a:solidFill>
                  <a:schemeClr val="tx1"/>
                </a:solidFill>
                <a:latin typeface="Times New Roman" pitchFamily="18" charset="0"/>
                <a:cs typeface="Times New Roman" pitchFamily="18" charset="0"/>
              </a:rPr>
              <a:t>We begin proper nouns with a capital letter (Cathy, Latin, Rome). </a:t>
            </a:r>
            <a:r>
              <a:rPr lang="en-US" sz="2000" b="1" i="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Articles</a:t>
            </a:r>
            <a:r>
              <a:rPr lang="en-US" sz="2000" dirty="0">
                <a:solidFill>
                  <a:schemeClr val="tx1"/>
                </a:solidFill>
                <a:latin typeface="Times New Roman" pitchFamily="18" charset="0"/>
                <a:cs typeface="Times New Roman" pitchFamily="18" charset="0"/>
              </a:rPr>
              <a:t> are words (</a:t>
            </a:r>
            <a:r>
              <a:rPr lang="en-US" sz="2000" b="1" i="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a, an, the</a:t>
            </a:r>
            <a:r>
              <a:rPr lang="en-US" sz="2000" dirty="0">
                <a:solidFill>
                  <a:schemeClr val="tx1"/>
                </a:solidFill>
                <a:latin typeface="Times New Roman" pitchFamily="18" charset="0"/>
                <a:cs typeface="Times New Roman" pitchFamily="18" charset="0"/>
              </a:rPr>
              <a:t>) used with nouns to form </a:t>
            </a:r>
            <a:r>
              <a:rPr lang="en-US" sz="2000" b="1" i="1" dirty="0">
                <a:solidFill>
                  <a:schemeClr val="accent3">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noun </a:t>
            </a:r>
            <a:r>
              <a:rPr lang="en-US" sz="2000" b="1" i="1" dirty="0" smtClean="0">
                <a:solidFill>
                  <a:schemeClr val="accent3">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phrases</a:t>
            </a:r>
            <a:r>
              <a:rPr lang="en-US" sz="2000" b="1" i="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000" b="1" i="1"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eg</a:t>
            </a:r>
            <a:r>
              <a:rPr lang="en-US" sz="2000" b="1" i="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000" b="1" i="1" dirty="0" smtClean="0">
                <a:solidFill>
                  <a:schemeClr val="tx1">
                    <a:lumMod val="95000"/>
                    <a:lumOff val="5000"/>
                  </a:schemeClr>
                </a:solidFill>
                <a:latin typeface="Times New Roman" pitchFamily="18" charset="0"/>
                <a:cs typeface="Times New Roman" pitchFamily="18" charset="0"/>
              </a:rPr>
              <a:t>You </a:t>
            </a:r>
            <a:r>
              <a:rPr lang="en-US" sz="2000" b="1" i="1" dirty="0">
                <a:solidFill>
                  <a:schemeClr val="tx1">
                    <a:lumMod val="95000"/>
                    <a:lumOff val="5000"/>
                  </a:schemeClr>
                </a:solidFill>
                <a:latin typeface="Times New Roman" pitchFamily="18" charset="0"/>
                <a:cs typeface="Times New Roman" pitchFamily="18" charset="0"/>
              </a:rPr>
              <a:t>can have a banana or an </a:t>
            </a:r>
            <a:r>
              <a:rPr lang="en-US" sz="2000" b="1" i="1" dirty="0" smtClean="0">
                <a:solidFill>
                  <a:schemeClr val="tx1">
                    <a:lumMod val="95000"/>
                    <a:lumOff val="5000"/>
                  </a:schemeClr>
                </a:solidFill>
                <a:latin typeface="Times New Roman" pitchFamily="18" charset="0"/>
                <a:cs typeface="Times New Roman" pitchFamily="18" charset="0"/>
              </a:rPr>
              <a:t>apple</a:t>
            </a:r>
            <a:r>
              <a:rPr lang="en-US" sz="2000" dirty="0" smtClean="0">
                <a:solidFill>
                  <a:schemeClr val="tx1"/>
                </a:solidFill>
                <a:latin typeface="Times New Roman" pitchFamily="18" charset="0"/>
                <a:cs typeface="Times New Roman" pitchFamily="18" charset="0"/>
              </a:rPr>
              <a:t> or </a:t>
            </a:r>
            <a:r>
              <a:rPr lang="en-US" sz="2000" b="1" i="1" dirty="0" smtClean="0">
                <a:solidFill>
                  <a:schemeClr val="tx1"/>
                </a:solidFill>
                <a:latin typeface="Times New Roman" pitchFamily="18" charset="0"/>
                <a:cs typeface="Times New Roman" pitchFamily="18" charset="0"/>
              </a:rPr>
              <a:t>I’ll </a:t>
            </a:r>
            <a:r>
              <a:rPr lang="en-US" sz="2000" b="1" i="1" dirty="0">
                <a:solidFill>
                  <a:schemeClr val="tx1"/>
                </a:solidFill>
                <a:latin typeface="Times New Roman" pitchFamily="18" charset="0"/>
                <a:cs typeface="Times New Roman" pitchFamily="18" charset="0"/>
              </a:rPr>
              <a:t>take the </a:t>
            </a:r>
            <a:r>
              <a:rPr lang="en-US" sz="2000" b="1" i="1" dirty="0" smtClean="0">
                <a:solidFill>
                  <a:schemeClr val="tx1"/>
                </a:solidFill>
                <a:latin typeface="Times New Roman" pitchFamily="18" charset="0"/>
                <a:cs typeface="Times New Roman" pitchFamily="18" charset="0"/>
              </a:rPr>
              <a:t>apple</a:t>
            </a:r>
            <a:r>
              <a:rPr lang="en-US" sz="2000" dirty="0" smtClean="0">
                <a:solidFill>
                  <a:schemeClr val="tx1"/>
                </a:solidFill>
                <a:latin typeface="Times New Roman" pitchFamily="18" charset="0"/>
                <a:cs typeface="Times New Roman" pitchFamily="18" charset="0"/>
              </a:rPr>
              <a:t>.</a:t>
            </a:r>
            <a:endParaRPr lang="en-US" sz="2000" dirty="0">
              <a:solidFill>
                <a:schemeClr val="tx1"/>
              </a:solidFill>
              <a:latin typeface="Times New Roman" pitchFamily="18" charset="0"/>
              <a:cs typeface="Times New Roman" pitchFamily="18" charset="0"/>
            </a:endParaRPr>
          </a:p>
          <a:p>
            <a:pPr algn="just">
              <a:spcAft>
                <a:spcPts val="1000"/>
              </a:spcAft>
            </a:pPr>
            <a:r>
              <a:rPr lang="en-US" sz="2000" b="1" i="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b="1" i="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Adjectives</a:t>
            </a:r>
            <a:r>
              <a:rPr lang="en-US" sz="2000" dirty="0" smtClean="0">
                <a:solidFill>
                  <a:schemeClr val="tx1"/>
                </a:solidFill>
                <a:latin typeface="Times New Roman" pitchFamily="18" charset="0"/>
                <a:cs typeface="Times New Roman" pitchFamily="18" charset="0"/>
              </a:rPr>
              <a:t> </a:t>
            </a:r>
            <a:r>
              <a:rPr lang="en-US" sz="2000" dirty="0">
                <a:solidFill>
                  <a:schemeClr val="tx1"/>
                </a:solidFill>
                <a:latin typeface="Times New Roman" pitchFamily="18" charset="0"/>
                <a:cs typeface="Times New Roman" pitchFamily="18" charset="0"/>
              </a:rPr>
              <a:t>are words used, typically with nouns, to provide more information about the things referred </a:t>
            </a:r>
            <a:r>
              <a:rPr lang="en-US" sz="2000" dirty="0" smtClean="0">
                <a:solidFill>
                  <a:schemeClr val="tx1"/>
                </a:solidFill>
                <a:latin typeface="Times New Roman" pitchFamily="18" charset="0"/>
                <a:cs typeface="Times New Roman" pitchFamily="18" charset="0"/>
              </a:rPr>
              <a:t>to large </a:t>
            </a:r>
            <a:r>
              <a:rPr lang="en-US" sz="2000" dirty="0">
                <a:solidFill>
                  <a:schemeClr val="tx1"/>
                </a:solidFill>
                <a:latin typeface="Times New Roman" pitchFamily="18" charset="0"/>
                <a:cs typeface="Times New Roman" pitchFamily="18" charset="0"/>
              </a:rPr>
              <a:t>objects, a strange </a:t>
            </a:r>
            <a:r>
              <a:rPr lang="en-US" sz="2000" dirty="0" smtClean="0">
                <a:solidFill>
                  <a:schemeClr val="tx1"/>
                </a:solidFill>
                <a:latin typeface="Times New Roman" pitchFamily="18" charset="0"/>
                <a:cs typeface="Times New Roman" pitchFamily="18" charset="0"/>
              </a:rPr>
              <a:t>experience, etc.</a:t>
            </a:r>
            <a:endParaRPr lang="en-US" sz="2000" dirty="0">
              <a:solidFill>
                <a:schemeClr val="tx1"/>
              </a:solidFill>
              <a:latin typeface="Times New Roman" pitchFamily="18" charset="0"/>
              <a:cs typeface="Times New Roman" pitchFamily="18" charset="0"/>
            </a:endParaRPr>
          </a:p>
          <a:p>
            <a:pPr algn="just">
              <a:lnSpc>
                <a:spcPct val="150000"/>
              </a:lnSpc>
            </a:pPr>
            <a:endParaRPr lang="en-US" sz="2000" b="0" i="0" u="none" strike="noStrike" baseline="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0849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188640"/>
            <a:ext cx="8208912" cy="6192688"/>
          </a:xfrm>
        </p:spPr>
        <p:txBody>
          <a:bodyPr>
            <a:noAutofit/>
          </a:bodyPr>
          <a:lstStyle/>
          <a:p>
            <a:pPr algn="just">
              <a:spcAft>
                <a:spcPts val="1000"/>
              </a:spcAft>
            </a:pPr>
            <a:r>
              <a:rPr lang="en-US" sz="2000" b="1" i="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b="1" i="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Verbs</a:t>
            </a:r>
            <a:r>
              <a:rPr lang="en-US" sz="2000" dirty="0" smtClean="0">
                <a:solidFill>
                  <a:schemeClr val="tx1"/>
                </a:solidFill>
                <a:latin typeface="Times New Roman" pitchFamily="18" charset="0"/>
                <a:cs typeface="Times New Roman" pitchFamily="18" charset="0"/>
              </a:rPr>
              <a:t> </a:t>
            </a:r>
            <a:r>
              <a:rPr lang="en-US" sz="1800" dirty="0">
                <a:solidFill>
                  <a:schemeClr val="tx1"/>
                </a:solidFill>
                <a:latin typeface="Times New Roman" pitchFamily="18" charset="0"/>
                <a:cs typeface="Times New Roman" pitchFamily="18" charset="0"/>
              </a:rPr>
              <a:t>are words used to refer to various kinds of </a:t>
            </a:r>
            <a:r>
              <a:rPr lang="en-US" sz="1800" b="1" i="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actions</a:t>
            </a:r>
            <a:r>
              <a:rPr lang="en-US" sz="1800" dirty="0">
                <a:solidFill>
                  <a:schemeClr val="tx1"/>
                </a:solidFill>
                <a:latin typeface="Times New Roman" pitchFamily="18" charset="0"/>
                <a:cs typeface="Times New Roman" pitchFamily="18" charset="0"/>
              </a:rPr>
              <a:t> </a:t>
            </a:r>
            <a:r>
              <a:rPr lang="en-US" sz="1800" dirty="0" smtClean="0">
                <a:solidFill>
                  <a:schemeClr val="tx1"/>
                </a:solidFill>
                <a:latin typeface="Times New Roman" pitchFamily="18" charset="0"/>
                <a:cs typeface="Times New Roman" pitchFamily="18" charset="0"/>
              </a:rPr>
              <a:t>(</a:t>
            </a:r>
            <a:r>
              <a:rPr lang="en-US" sz="1800" dirty="0" err="1" smtClean="0">
                <a:solidFill>
                  <a:schemeClr val="tx1"/>
                </a:solidFill>
                <a:latin typeface="Times New Roman" pitchFamily="18" charset="0"/>
                <a:cs typeface="Times New Roman" pitchFamily="18" charset="0"/>
              </a:rPr>
              <a:t>eg</a:t>
            </a:r>
            <a:r>
              <a:rPr lang="en-US" sz="1800" dirty="0" smtClean="0">
                <a:solidFill>
                  <a:schemeClr val="tx1"/>
                </a:solidFill>
                <a:latin typeface="Times New Roman" pitchFamily="18" charset="0"/>
                <a:cs typeface="Times New Roman" pitchFamily="18" charset="0"/>
              </a:rPr>
              <a:t>. go</a:t>
            </a:r>
            <a:r>
              <a:rPr lang="en-US" sz="1800" dirty="0">
                <a:solidFill>
                  <a:schemeClr val="tx1"/>
                </a:solidFill>
                <a:latin typeface="Times New Roman" pitchFamily="18" charset="0"/>
                <a:cs typeface="Times New Roman" pitchFamily="18" charset="0"/>
              </a:rPr>
              <a:t>, talk) and </a:t>
            </a:r>
            <a:r>
              <a:rPr lang="en-US" sz="1800" b="1" i="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states</a:t>
            </a:r>
            <a:r>
              <a:rPr lang="en-US" sz="1800" dirty="0">
                <a:solidFill>
                  <a:schemeClr val="tx1"/>
                </a:solidFill>
                <a:latin typeface="Times New Roman" pitchFamily="18" charset="0"/>
                <a:cs typeface="Times New Roman" pitchFamily="18" charset="0"/>
              </a:rPr>
              <a:t> </a:t>
            </a:r>
            <a:r>
              <a:rPr lang="en-US" sz="1800" dirty="0" smtClean="0">
                <a:solidFill>
                  <a:schemeClr val="tx1"/>
                </a:solidFill>
                <a:latin typeface="Times New Roman" pitchFamily="18" charset="0"/>
                <a:cs typeface="Times New Roman" pitchFamily="18" charset="0"/>
              </a:rPr>
              <a:t>(</a:t>
            </a:r>
            <a:r>
              <a:rPr lang="en-US" sz="1800" dirty="0" err="1" smtClean="0">
                <a:solidFill>
                  <a:schemeClr val="tx1"/>
                </a:solidFill>
                <a:latin typeface="Times New Roman" pitchFamily="18" charset="0"/>
                <a:cs typeface="Times New Roman" pitchFamily="18" charset="0"/>
              </a:rPr>
              <a:t>eg</a:t>
            </a:r>
            <a:r>
              <a:rPr lang="en-US" sz="1800" dirty="0" smtClean="0">
                <a:solidFill>
                  <a:schemeClr val="tx1"/>
                </a:solidFill>
                <a:latin typeface="Times New Roman" pitchFamily="18" charset="0"/>
                <a:cs typeface="Times New Roman" pitchFamily="18" charset="0"/>
              </a:rPr>
              <a:t>. be</a:t>
            </a:r>
            <a:r>
              <a:rPr lang="en-US" sz="1800" dirty="0">
                <a:solidFill>
                  <a:schemeClr val="tx1"/>
                </a:solidFill>
                <a:latin typeface="Times New Roman" pitchFamily="18" charset="0"/>
                <a:cs typeface="Times New Roman" pitchFamily="18" charset="0"/>
              </a:rPr>
              <a:t>, have) involving people and things in </a:t>
            </a:r>
            <a:r>
              <a:rPr lang="en-US" sz="1800" b="1" i="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events</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eg</a:t>
            </a:r>
            <a:r>
              <a:rPr lang="en-US" sz="1800" dirty="0" smtClean="0">
                <a:solidFill>
                  <a:schemeClr val="tx1"/>
                </a:solidFill>
                <a:latin typeface="Times New Roman" pitchFamily="18" charset="0"/>
                <a:cs typeface="Times New Roman" pitchFamily="18" charset="0"/>
              </a:rPr>
              <a:t>. </a:t>
            </a:r>
            <a:r>
              <a:rPr lang="en-US" sz="1800" b="1" i="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Jessica </a:t>
            </a:r>
            <a:r>
              <a:rPr lang="en-US" sz="1800" b="1" i="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is ill and has a sore throat so she can’t talk or go anywhere</a:t>
            </a:r>
            <a:r>
              <a:rPr lang="en-US" sz="1800" dirty="0">
                <a:solidFill>
                  <a:schemeClr val="tx1"/>
                </a:solidFill>
                <a:latin typeface="Times New Roman" pitchFamily="18" charset="0"/>
                <a:cs typeface="Times New Roman" pitchFamily="18" charset="0"/>
              </a:rPr>
              <a:t>)</a:t>
            </a:r>
            <a:r>
              <a:rPr lang="en-US" sz="2000" dirty="0">
                <a:solidFill>
                  <a:schemeClr val="tx1"/>
                </a:solidFill>
                <a:latin typeface="Times New Roman" pitchFamily="18" charset="0"/>
                <a:cs typeface="Times New Roman" pitchFamily="18" charset="0"/>
              </a:rPr>
              <a:t>.</a:t>
            </a:r>
          </a:p>
          <a:p>
            <a:pPr algn="just">
              <a:spcAft>
                <a:spcPts val="1000"/>
              </a:spcAft>
            </a:pPr>
            <a:r>
              <a:rPr lang="en-US" sz="2000" b="1" i="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b="1" i="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Adverbs</a:t>
            </a:r>
            <a:r>
              <a:rPr lang="en-US" sz="2000" dirty="0" smtClean="0">
                <a:solidFill>
                  <a:schemeClr val="tx1"/>
                </a:solidFill>
                <a:latin typeface="Times New Roman" pitchFamily="18" charset="0"/>
                <a:cs typeface="Times New Roman" pitchFamily="18" charset="0"/>
              </a:rPr>
              <a:t> </a:t>
            </a:r>
            <a:r>
              <a:rPr lang="en-US" sz="1800" dirty="0">
                <a:solidFill>
                  <a:schemeClr val="tx1"/>
                </a:solidFill>
                <a:latin typeface="Times New Roman" pitchFamily="18" charset="0"/>
                <a:cs typeface="Times New Roman" pitchFamily="18" charset="0"/>
              </a:rPr>
              <a:t>are words used, typically with verbs, to provide </a:t>
            </a:r>
            <a:r>
              <a:rPr lang="en-US" sz="1800" b="1" i="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more information</a:t>
            </a:r>
            <a:r>
              <a:rPr lang="en-US" sz="1800" dirty="0">
                <a:solidFill>
                  <a:schemeClr val="tx1"/>
                </a:solidFill>
                <a:latin typeface="Times New Roman" pitchFamily="18" charset="0"/>
                <a:cs typeface="Times New Roman" pitchFamily="18" charset="0"/>
              </a:rPr>
              <a:t> about </a:t>
            </a:r>
            <a:r>
              <a:rPr lang="en-US" sz="18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actions</a:t>
            </a:r>
            <a:r>
              <a:rPr lang="en-US" sz="1800" dirty="0">
                <a:solidFill>
                  <a:schemeClr val="tx1"/>
                </a:solidFill>
                <a:latin typeface="Times New Roman" pitchFamily="18" charset="0"/>
                <a:cs typeface="Times New Roman" pitchFamily="18" charset="0"/>
              </a:rPr>
              <a:t>, </a:t>
            </a:r>
            <a:r>
              <a:rPr lang="en-US" sz="18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states</a:t>
            </a:r>
            <a:r>
              <a:rPr lang="en-US" sz="1800" dirty="0">
                <a:solidFill>
                  <a:schemeClr val="tx1"/>
                </a:solidFill>
                <a:latin typeface="Times New Roman" pitchFamily="18" charset="0"/>
                <a:cs typeface="Times New Roman" pitchFamily="18" charset="0"/>
              </a:rPr>
              <a:t> and </a:t>
            </a:r>
            <a:r>
              <a:rPr lang="en-US" sz="18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events</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eg</a:t>
            </a:r>
            <a:r>
              <a:rPr lang="en-US" sz="1800" dirty="0" smtClean="0">
                <a:solidFill>
                  <a:schemeClr val="tx1"/>
                </a:solidFill>
                <a:latin typeface="Times New Roman" pitchFamily="18" charset="0"/>
                <a:cs typeface="Times New Roman" pitchFamily="18" charset="0"/>
              </a:rPr>
              <a:t>. </a:t>
            </a:r>
            <a:r>
              <a:rPr lang="en-US" sz="1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slowly</a:t>
            </a:r>
            <a:r>
              <a:rPr lang="en-US" sz="1800" dirty="0">
                <a:solidFill>
                  <a:schemeClr val="tx1"/>
                </a:solidFill>
                <a:latin typeface="Times New Roman" pitchFamily="18" charset="0"/>
                <a:cs typeface="Times New Roman" pitchFamily="18" charset="0"/>
              </a:rPr>
              <a:t>, </a:t>
            </a:r>
            <a:r>
              <a:rPr lang="en-US" sz="1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yesterday</a:t>
            </a:r>
            <a:r>
              <a:rPr lang="en-US" sz="1800" dirty="0" smtClean="0">
                <a:solidFill>
                  <a:schemeClr val="tx1"/>
                </a:solidFill>
                <a:latin typeface="Times New Roman" pitchFamily="18" charset="0"/>
                <a:cs typeface="Times New Roman" pitchFamily="18" charset="0"/>
              </a:rPr>
              <a:t>. </a:t>
            </a:r>
            <a:r>
              <a:rPr lang="en-US" sz="1800" dirty="0">
                <a:solidFill>
                  <a:schemeClr val="tx1"/>
                </a:solidFill>
                <a:latin typeface="Times New Roman" pitchFamily="18" charset="0"/>
                <a:cs typeface="Times New Roman" pitchFamily="18" charset="0"/>
              </a:rPr>
              <a:t>Some adverbs </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eg</a:t>
            </a:r>
            <a:r>
              <a:rPr lang="en-US" sz="1800" dirty="0" smtClean="0">
                <a:solidFill>
                  <a:schemeClr val="tx1"/>
                </a:solidFill>
                <a:latin typeface="Times New Roman" pitchFamily="18" charset="0"/>
                <a:cs typeface="Times New Roman" pitchFamily="18" charset="0"/>
              </a:rPr>
              <a:t>. </a:t>
            </a:r>
            <a:r>
              <a:rPr lang="en-US" sz="1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really</a:t>
            </a:r>
            <a:r>
              <a:rPr lang="en-US" sz="1800" dirty="0">
                <a:solidFill>
                  <a:schemeClr val="tx1"/>
                </a:solidFill>
                <a:latin typeface="Times New Roman" pitchFamily="18" charset="0"/>
                <a:cs typeface="Times New Roman" pitchFamily="18" charset="0"/>
              </a:rPr>
              <a:t>, </a:t>
            </a:r>
            <a:r>
              <a:rPr lang="en-US" sz="1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very</a:t>
            </a:r>
            <a:r>
              <a:rPr lang="en-US" sz="1800" dirty="0" smtClean="0">
                <a:solidFill>
                  <a:schemeClr val="tx1"/>
                </a:solidFill>
                <a:latin typeface="Times New Roman" pitchFamily="18" charset="0"/>
                <a:cs typeface="Times New Roman" pitchFamily="18" charset="0"/>
              </a:rPr>
              <a:t> </a:t>
            </a:r>
            <a:r>
              <a:rPr lang="en-US" sz="1800" dirty="0">
                <a:solidFill>
                  <a:schemeClr val="tx1"/>
                </a:solidFill>
                <a:latin typeface="Times New Roman" pitchFamily="18" charset="0"/>
                <a:cs typeface="Times New Roman" pitchFamily="18" charset="0"/>
              </a:rPr>
              <a:t>are also used with adjectives </a:t>
            </a:r>
            <a:r>
              <a:rPr lang="en-US" sz="1800" b="1" i="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to modify information </a:t>
            </a:r>
            <a:r>
              <a:rPr lang="en-US" sz="1800" dirty="0">
                <a:solidFill>
                  <a:schemeClr val="tx1"/>
                </a:solidFill>
                <a:latin typeface="Times New Roman" pitchFamily="18" charset="0"/>
                <a:cs typeface="Times New Roman" pitchFamily="18" charset="0"/>
              </a:rPr>
              <a:t>about </a:t>
            </a:r>
            <a:r>
              <a:rPr lang="en-US" sz="18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things</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eg</a:t>
            </a:r>
            <a:r>
              <a:rPr lang="en-US" sz="1800" dirty="0" smtClean="0">
                <a:solidFill>
                  <a:schemeClr val="tx1"/>
                </a:solidFill>
                <a:latin typeface="Times New Roman" pitchFamily="18" charset="0"/>
                <a:cs typeface="Times New Roman" pitchFamily="18" charset="0"/>
              </a:rPr>
              <a:t>. </a:t>
            </a:r>
            <a:r>
              <a:rPr lang="en-US" sz="1800" b="1" i="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Really </a:t>
            </a:r>
            <a:r>
              <a:rPr lang="en-US" sz="1800" b="1" i="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large objects move </a:t>
            </a:r>
            <a:r>
              <a:rPr lang="en-US" sz="1800" b="1" i="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slowly</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Eg</a:t>
            </a:r>
            <a:r>
              <a:rPr lang="en-US" sz="1800" dirty="0" smtClean="0">
                <a:solidFill>
                  <a:schemeClr val="tx1"/>
                </a:solidFill>
                <a:latin typeface="Times New Roman" pitchFamily="18" charset="0"/>
                <a:cs typeface="Times New Roman" pitchFamily="18" charset="0"/>
              </a:rPr>
              <a:t>. </a:t>
            </a:r>
            <a:r>
              <a:rPr lang="en-US" sz="1800" b="1" i="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I </a:t>
            </a:r>
            <a:r>
              <a:rPr lang="en-US" sz="1800" b="1" i="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had a very strange experience </a:t>
            </a:r>
            <a:r>
              <a:rPr lang="en-US" sz="1800" b="1" i="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yesterday.</a:t>
            </a:r>
            <a:endParaRPr lang="en-US" sz="1800" b="1" i="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p>
            <a:pPr algn="just">
              <a:spcAft>
                <a:spcPts val="1000"/>
              </a:spcAft>
            </a:pPr>
            <a:r>
              <a:rPr lang="en-US" sz="2000" dirty="0" smtClean="0">
                <a:solidFill>
                  <a:schemeClr val="tx1"/>
                </a:solidFill>
                <a:latin typeface="Times New Roman" pitchFamily="18" charset="0"/>
                <a:cs typeface="Times New Roman" pitchFamily="18" charset="0"/>
              </a:rPr>
              <a:t>   </a:t>
            </a:r>
            <a:r>
              <a:rPr lang="en-US" b="1" i="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Prepositions</a:t>
            </a:r>
            <a:r>
              <a:rPr lang="en-US" sz="2000" dirty="0" smtClean="0">
                <a:solidFill>
                  <a:schemeClr val="tx1"/>
                </a:solidFill>
                <a:latin typeface="Times New Roman" pitchFamily="18" charset="0"/>
                <a:cs typeface="Times New Roman" pitchFamily="18" charset="0"/>
              </a:rPr>
              <a:t> </a:t>
            </a:r>
            <a:r>
              <a:rPr lang="en-US" sz="1800" dirty="0">
                <a:solidFill>
                  <a:schemeClr val="tx1"/>
                </a:solidFill>
                <a:latin typeface="Times New Roman" pitchFamily="18" charset="0"/>
                <a:cs typeface="Times New Roman" pitchFamily="18" charset="0"/>
              </a:rPr>
              <a:t>are </a:t>
            </a:r>
            <a:r>
              <a:rPr lang="en-US" sz="1800" dirty="0" smtClean="0">
                <a:solidFill>
                  <a:schemeClr val="tx1"/>
                </a:solidFill>
                <a:latin typeface="Times New Roman" pitchFamily="18" charset="0"/>
                <a:cs typeface="Times New Roman" pitchFamily="18" charset="0"/>
              </a:rPr>
              <a:t>words (</a:t>
            </a:r>
            <a:r>
              <a:rPr lang="en-US" sz="1800" dirty="0" err="1" smtClean="0">
                <a:solidFill>
                  <a:schemeClr val="tx1"/>
                </a:solidFill>
                <a:latin typeface="Times New Roman" pitchFamily="18" charset="0"/>
                <a:cs typeface="Times New Roman" pitchFamily="18" charset="0"/>
              </a:rPr>
              <a:t>eg</a:t>
            </a:r>
            <a:r>
              <a:rPr lang="en-US" sz="1800" dirty="0" smtClean="0">
                <a:solidFill>
                  <a:schemeClr val="tx1"/>
                </a:solidFill>
                <a:latin typeface="Times New Roman" pitchFamily="18" charset="0"/>
                <a:cs typeface="Times New Roman" pitchFamily="18" charset="0"/>
              </a:rPr>
              <a:t>. </a:t>
            </a:r>
            <a:r>
              <a:rPr lang="en-US" sz="180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at</a:t>
            </a:r>
            <a:r>
              <a:rPr lang="en-US" sz="1800"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in, on, near, with, </a:t>
            </a:r>
            <a:r>
              <a:rPr lang="en-US" sz="1800"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without)</a:t>
            </a:r>
            <a:r>
              <a:rPr lang="en-US" sz="1800" dirty="0" smtClean="0">
                <a:solidFill>
                  <a:schemeClr val="tx1"/>
                </a:solidFill>
                <a:latin typeface="Times New Roman" pitchFamily="18" charset="0"/>
                <a:cs typeface="Times New Roman" pitchFamily="18" charset="0"/>
              </a:rPr>
              <a:t> </a:t>
            </a:r>
            <a:r>
              <a:rPr lang="en-US" sz="1800" dirty="0">
                <a:solidFill>
                  <a:schemeClr val="tx1"/>
                </a:solidFill>
                <a:latin typeface="Times New Roman" pitchFamily="18" charset="0"/>
                <a:cs typeface="Times New Roman" pitchFamily="18" charset="0"/>
              </a:rPr>
              <a:t>used with nouns in phrases providing </a:t>
            </a:r>
            <a:r>
              <a:rPr lang="en-US" sz="18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information about time </a:t>
            </a:r>
            <a:r>
              <a:rPr lang="en-US" sz="1800" dirty="0" smtClean="0">
                <a:solidFill>
                  <a:schemeClr val="tx1"/>
                </a:solidFill>
                <a:latin typeface="Times New Roman" pitchFamily="18" charset="0"/>
                <a:cs typeface="Times New Roman" pitchFamily="18" charset="0"/>
              </a:rPr>
              <a:t>(</a:t>
            </a:r>
            <a:r>
              <a:rPr lang="en-US" sz="1800" dirty="0" err="1" smtClean="0">
                <a:solidFill>
                  <a:schemeClr val="tx1"/>
                </a:solidFill>
                <a:latin typeface="Times New Roman" pitchFamily="18" charset="0"/>
                <a:cs typeface="Times New Roman" pitchFamily="18" charset="0"/>
              </a:rPr>
              <a:t>eg</a:t>
            </a:r>
            <a:r>
              <a:rPr lang="en-US" sz="1800" dirty="0" smtClean="0">
                <a:solidFill>
                  <a:schemeClr val="tx1"/>
                </a:solidFill>
                <a:latin typeface="Times New Roman" pitchFamily="18" charset="0"/>
                <a:cs typeface="Times New Roman" pitchFamily="18" charset="0"/>
              </a:rPr>
              <a:t>. </a:t>
            </a:r>
            <a:r>
              <a:rPr lang="en-US" sz="18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at </a:t>
            </a:r>
            <a:r>
              <a:rPr lang="en-US" sz="18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five o’clock</a:t>
            </a:r>
            <a:r>
              <a:rPr lang="en-US" sz="1800" dirty="0">
                <a:solidFill>
                  <a:schemeClr val="tx1"/>
                </a:solidFill>
                <a:latin typeface="Times New Roman" pitchFamily="18" charset="0"/>
                <a:cs typeface="Times New Roman" pitchFamily="18" charset="0"/>
              </a:rPr>
              <a:t>, </a:t>
            </a:r>
            <a:r>
              <a:rPr lang="en-US" sz="18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in the morning</a:t>
            </a:r>
            <a:r>
              <a:rPr lang="en-US" sz="1800" dirty="0">
                <a:solidFill>
                  <a:schemeClr val="tx1"/>
                </a:solidFill>
                <a:latin typeface="Times New Roman" pitchFamily="18" charset="0"/>
                <a:cs typeface="Times New Roman" pitchFamily="18" charset="0"/>
              </a:rPr>
              <a:t>), </a:t>
            </a:r>
            <a:r>
              <a:rPr lang="en-US" sz="18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place</a:t>
            </a:r>
            <a:r>
              <a:rPr lang="en-US" sz="1800" dirty="0">
                <a:solidFill>
                  <a:schemeClr val="tx1"/>
                </a:solidFill>
                <a:latin typeface="Times New Roman" pitchFamily="18" charset="0"/>
                <a:cs typeface="Times New Roman" pitchFamily="18" charset="0"/>
              </a:rPr>
              <a:t> </a:t>
            </a:r>
            <a:r>
              <a:rPr lang="en-US" sz="1800" dirty="0" smtClean="0">
                <a:solidFill>
                  <a:schemeClr val="tx1"/>
                </a:solidFill>
                <a:latin typeface="Times New Roman" pitchFamily="18" charset="0"/>
                <a:cs typeface="Times New Roman" pitchFamily="18" charset="0"/>
              </a:rPr>
              <a:t>(</a:t>
            </a:r>
            <a:r>
              <a:rPr lang="en-US" sz="1800" dirty="0" err="1" smtClean="0">
                <a:solidFill>
                  <a:schemeClr val="tx1"/>
                </a:solidFill>
                <a:latin typeface="Times New Roman" pitchFamily="18" charset="0"/>
                <a:cs typeface="Times New Roman" pitchFamily="18" charset="0"/>
              </a:rPr>
              <a:t>eg</a:t>
            </a:r>
            <a:r>
              <a:rPr lang="en-US" sz="1800" dirty="0" smtClean="0">
                <a:solidFill>
                  <a:schemeClr val="tx1"/>
                </a:solidFill>
                <a:latin typeface="Times New Roman" pitchFamily="18" charset="0"/>
                <a:cs typeface="Times New Roman" pitchFamily="18" charset="0"/>
              </a:rPr>
              <a:t>. </a:t>
            </a:r>
            <a:r>
              <a:rPr lang="en-US" sz="18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on </a:t>
            </a:r>
            <a:r>
              <a:rPr lang="en-US" sz="18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the table</a:t>
            </a:r>
            <a:r>
              <a:rPr lang="en-US" sz="1800" dirty="0">
                <a:solidFill>
                  <a:schemeClr val="tx1"/>
                </a:solidFill>
                <a:latin typeface="Times New Roman" pitchFamily="18" charset="0"/>
                <a:cs typeface="Times New Roman" pitchFamily="18" charset="0"/>
              </a:rPr>
              <a:t>, </a:t>
            </a:r>
            <a:r>
              <a:rPr lang="en-US" sz="18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near the window</a:t>
            </a:r>
            <a:r>
              <a:rPr lang="en-US" sz="1800" dirty="0">
                <a:solidFill>
                  <a:schemeClr val="tx1"/>
                </a:solidFill>
                <a:latin typeface="Times New Roman" pitchFamily="18" charset="0"/>
                <a:cs typeface="Times New Roman" pitchFamily="18" charset="0"/>
              </a:rPr>
              <a:t>) and </a:t>
            </a:r>
            <a:r>
              <a:rPr lang="en-US" sz="18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other connections </a:t>
            </a:r>
            <a:r>
              <a:rPr lang="en-US" sz="1800" dirty="0" smtClean="0">
                <a:solidFill>
                  <a:schemeClr val="tx1"/>
                </a:solidFill>
                <a:latin typeface="Times New Roman" pitchFamily="18" charset="0"/>
                <a:cs typeface="Times New Roman" pitchFamily="18" charset="0"/>
              </a:rPr>
              <a:t>(</a:t>
            </a:r>
            <a:r>
              <a:rPr lang="en-US" sz="1800" dirty="0" err="1" smtClean="0">
                <a:solidFill>
                  <a:schemeClr val="tx1"/>
                </a:solidFill>
                <a:latin typeface="Times New Roman" pitchFamily="18" charset="0"/>
                <a:cs typeface="Times New Roman" pitchFamily="18" charset="0"/>
              </a:rPr>
              <a:t>eg</a:t>
            </a:r>
            <a:r>
              <a:rPr lang="en-US" sz="1800" dirty="0" smtClean="0">
                <a:solidFill>
                  <a:schemeClr val="tx1"/>
                </a:solidFill>
                <a:latin typeface="Times New Roman" pitchFamily="18" charset="0"/>
                <a:cs typeface="Times New Roman" pitchFamily="18" charset="0"/>
              </a:rPr>
              <a:t>. </a:t>
            </a:r>
            <a:r>
              <a:rPr lang="en-US" sz="18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with </a:t>
            </a:r>
            <a:r>
              <a:rPr lang="en-US" sz="18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a knife, without a thought</a:t>
            </a:r>
            <a:r>
              <a:rPr lang="en-US" sz="1800" dirty="0">
                <a:solidFill>
                  <a:schemeClr val="tx1"/>
                </a:solidFill>
                <a:latin typeface="Times New Roman" pitchFamily="18" charset="0"/>
                <a:cs typeface="Times New Roman" pitchFamily="18" charset="0"/>
              </a:rPr>
              <a:t>) involving actions and things.</a:t>
            </a:r>
          </a:p>
          <a:p>
            <a:pPr algn="just">
              <a:spcAft>
                <a:spcPts val="1000"/>
              </a:spcAft>
            </a:pPr>
            <a:r>
              <a:rPr lang="en-US" sz="2000" dirty="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  </a:t>
            </a:r>
            <a:r>
              <a:rPr lang="en-US" b="1" i="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Pronouns</a:t>
            </a:r>
            <a:r>
              <a:rPr lang="en-US" sz="2000" dirty="0" smtClean="0">
                <a:solidFill>
                  <a:schemeClr val="tx1"/>
                </a:solidFill>
                <a:latin typeface="Times New Roman" pitchFamily="18" charset="0"/>
                <a:cs typeface="Times New Roman" pitchFamily="18" charset="0"/>
              </a:rPr>
              <a:t> </a:t>
            </a:r>
            <a:r>
              <a:rPr lang="en-US" sz="1800" dirty="0">
                <a:solidFill>
                  <a:schemeClr val="tx1"/>
                </a:solidFill>
                <a:latin typeface="Times New Roman" pitchFamily="18" charset="0"/>
                <a:cs typeface="Times New Roman" pitchFamily="18" charset="0"/>
              </a:rPr>
              <a:t>are words </a:t>
            </a:r>
            <a:r>
              <a:rPr lang="en-US" sz="1800" dirty="0" smtClean="0">
                <a:solidFill>
                  <a:schemeClr val="tx1"/>
                </a:solidFill>
                <a:latin typeface="Times New Roman" pitchFamily="18" charset="0"/>
                <a:cs typeface="Times New Roman" pitchFamily="18" charset="0"/>
              </a:rPr>
              <a:t>(</a:t>
            </a:r>
            <a:r>
              <a:rPr lang="en-US" sz="1800" dirty="0" err="1" smtClean="0">
                <a:solidFill>
                  <a:schemeClr val="tx1"/>
                </a:solidFill>
                <a:latin typeface="Times New Roman" pitchFamily="18" charset="0"/>
                <a:cs typeface="Times New Roman" pitchFamily="18" charset="0"/>
              </a:rPr>
              <a:t>eg</a:t>
            </a:r>
            <a:r>
              <a:rPr lang="en-US" sz="1800" dirty="0" smtClean="0">
                <a:solidFill>
                  <a:schemeClr val="tx1"/>
                </a:solidFill>
                <a:latin typeface="Times New Roman" pitchFamily="18" charset="0"/>
                <a:cs typeface="Times New Roman" pitchFamily="18" charset="0"/>
              </a:rPr>
              <a:t>. </a:t>
            </a:r>
            <a:r>
              <a:rPr lang="en-US" sz="1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she</a:t>
            </a:r>
            <a:r>
              <a:rPr lang="en-US" sz="18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herself, they, it, you</a:t>
            </a:r>
            <a:r>
              <a:rPr lang="en-US" sz="1800" dirty="0">
                <a:solidFill>
                  <a:schemeClr val="tx1"/>
                </a:solidFill>
                <a:latin typeface="Times New Roman" pitchFamily="18" charset="0"/>
                <a:cs typeface="Times New Roman" pitchFamily="18" charset="0"/>
              </a:rPr>
              <a:t>) used in place of noun phrases, typically referring to </a:t>
            </a:r>
            <a:r>
              <a:rPr lang="en-US" sz="18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people</a:t>
            </a:r>
            <a:r>
              <a:rPr lang="en-US" sz="1800" dirty="0">
                <a:solidFill>
                  <a:schemeClr val="tx1"/>
                </a:solidFill>
                <a:latin typeface="Times New Roman" pitchFamily="18" charset="0"/>
                <a:cs typeface="Times New Roman" pitchFamily="18" charset="0"/>
              </a:rPr>
              <a:t> and </a:t>
            </a:r>
            <a:r>
              <a:rPr lang="en-US" sz="18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things</a:t>
            </a:r>
            <a:r>
              <a:rPr lang="en-US" sz="1800" dirty="0">
                <a:solidFill>
                  <a:schemeClr val="tx1"/>
                </a:solidFill>
                <a:latin typeface="Times New Roman" pitchFamily="18" charset="0"/>
                <a:cs typeface="Times New Roman" pitchFamily="18" charset="0"/>
              </a:rPr>
              <a:t> already known </a:t>
            </a:r>
            <a:r>
              <a:rPr lang="en-US" sz="1800" dirty="0" smtClean="0">
                <a:solidFill>
                  <a:schemeClr val="tx1"/>
                </a:solidFill>
                <a:latin typeface="Times New Roman" pitchFamily="18" charset="0"/>
                <a:cs typeface="Times New Roman" pitchFamily="18" charset="0"/>
              </a:rPr>
              <a:t>(</a:t>
            </a:r>
            <a:r>
              <a:rPr lang="en-US" sz="1800" dirty="0" err="1" smtClean="0">
                <a:solidFill>
                  <a:schemeClr val="tx1"/>
                </a:solidFill>
                <a:latin typeface="Times New Roman" pitchFamily="18" charset="0"/>
                <a:cs typeface="Times New Roman" pitchFamily="18" charset="0"/>
              </a:rPr>
              <a:t>eg</a:t>
            </a:r>
            <a:r>
              <a:rPr lang="en-US" sz="1800" dirty="0" smtClean="0">
                <a:solidFill>
                  <a:schemeClr val="tx1"/>
                </a:solidFill>
                <a:latin typeface="Times New Roman" pitchFamily="18" charset="0"/>
                <a:cs typeface="Times New Roman" pitchFamily="18" charset="0"/>
              </a:rPr>
              <a:t>. </a:t>
            </a:r>
            <a:r>
              <a:rPr lang="en-US" sz="1800" b="1" i="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She </a:t>
            </a:r>
            <a:r>
              <a:rPr lang="en-US" sz="1800" b="1" i="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talks to herself. </a:t>
            </a:r>
            <a:r>
              <a:rPr lang="en-US" sz="1800" b="1" i="1"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Eg</a:t>
            </a:r>
            <a:r>
              <a:rPr lang="en-US" sz="1800" b="1" i="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They </a:t>
            </a:r>
            <a:r>
              <a:rPr lang="en-US" sz="1800" b="1" i="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said it belonged to you</a:t>
            </a:r>
            <a:r>
              <a:rPr lang="en-US" sz="1800" dirty="0">
                <a:solidFill>
                  <a:schemeClr val="tx1"/>
                </a:solidFill>
                <a:latin typeface="Times New Roman" pitchFamily="18" charset="0"/>
                <a:cs typeface="Times New Roman" pitchFamily="18" charset="0"/>
              </a:rPr>
              <a:t>).</a:t>
            </a:r>
          </a:p>
          <a:p>
            <a:pPr algn="just">
              <a:spcAft>
                <a:spcPts val="1000"/>
              </a:spcAft>
            </a:pPr>
            <a:r>
              <a:rPr lang="en-US" sz="2000" dirty="0" smtClean="0">
                <a:solidFill>
                  <a:schemeClr val="tx1"/>
                </a:solidFill>
                <a:latin typeface="Times New Roman" pitchFamily="18" charset="0"/>
                <a:cs typeface="Times New Roman" pitchFamily="18" charset="0"/>
              </a:rPr>
              <a:t>   </a:t>
            </a:r>
            <a:r>
              <a:rPr lang="en-US" b="1" i="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Conjunctions</a:t>
            </a:r>
            <a:r>
              <a:rPr lang="en-US" sz="2000" dirty="0" smtClean="0">
                <a:solidFill>
                  <a:schemeClr val="tx1"/>
                </a:solidFill>
                <a:latin typeface="Times New Roman" pitchFamily="18" charset="0"/>
                <a:cs typeface="Times New Roman" pitchFamily="18" charset="0"/>
              </a:rPr>
              <a:t> </a:t>
            </a:r>
            <a:r>
              <a:rPr lang="en-US" sz="1800" dirty="0">
                <a:solidFill>
                  <a:schemeClr val="tx1"/>
                </a:solidFill>
                <a:latin typeface="Times New Roman" pitchFamily="18" charset="0"/>
                <a:cs typeface="Times New Roman" pitchFamily="18" charset="0"/>
              </a:rPr>
              <a:t>are words </a:t>
            </a:r>
            <a:r>
              <a:rPr lang="en-US" sz="1800" dirty="0" smtClean="0">
                <a:solidFill>
                  <a:schemeClr val="tx1"/>
                </a:solidFill>
                <a:latin typeface="Times New Roman" pitchFamily="18" charset="0"/>
                <a:cs typeface="Times New Roman" pitchFamily="18" charset="0"/>
              </a:rPr>
              <a:t>(</a:t>
            </a:r>
            <a:r>
              <a:rPr lang="en-US" sz="1800" dirty="0" err="1" smtClean="0">
                <a:solidFill>
                  <a:schemeClr val="tx1"/>
                </a:solidFill>
                <a:latin typeface="Times New Roman" pitchFamily="18" charset="0"/>
                <a:cs typeface="Times New Roman" pitchFamily="18" charset="0"/>
              </a:rPr>
              <a:t>eg</a:t>
            </a:r>
            <a:r>
              <a:rPr lang="en-US" sz="1800" dirty="0" smtClean="0">
                <a:solidFill>
                  <a:schemeClr val="tx1"/>
                </a:solidFill>
                <a:latin typeface="Times New Roman" pitchFamily="18" charset="0"/>
                <a:cs typeface="Times New Roman" pitchFamily="18" charset="0"/>
              </a:rPr>
              <a:t>. </a:t>
            </a:r>
            <a:r>
              <a:rPr lang="en-US" sz="1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and</a:t>
            </a:r>
            <a:r>
              <a:rPr lang="en-US" sz="18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but, because, when</a:t>
            </a:r>
            <a:r>
              <a:rPr lang="en-US" sz="1800" dirty="0">
                <a:solidFill>
                  <a:schemeClr val="tx1"/>
                </a:solidFill>
                <a:latin typeface="Times New Roman" pitchFamily="18" charset="0"/>
                <a:cs typeface="Times New Roman" pitchFamily="18" charset="0"/>
              </a:rPr>
              <a:t>) used to make connections and indicate relationships between </a:t>
            </a:r>
            <a:r>
              <a:rPr lang="en-US" sz="1800" dirty="0" smtClean="0">
                <a:solidFill>
                  <a:schemeClr val="tx1"/>
                </a:solidFill>
                <a:latin typeface="Times New Roman" pitchFamily="18" charset="0"/>
                <a:cs typeface="Times New Roman" pitchFamily="18" charset="0"/>
              </a:rPr>
              <a:t>events, </a:t>
            </a:r>
            <a:r>
              <a:rPr lang="en-US" sz="1800" dirty="0" err="1" smtClean="0">
                <a:solidFill>
                  <a:schemeClr val="tx1"/>
                </a:solidFill>
                <a:latin typeface="Times New Roman" pitchFamily="18" charset="0"/>
                <a:cs typeface="Times New Roman" pitchFamily="18" charset="0"/>
              </a:rPr>
              <a:t>eg</a:t>
            </a:r>
            <a:r>
              <a:rPr lang="en-US" sz="1800" dirty="0" smtClean="0">
                <a:solidFill>
                  <a:schemeClr val="tx1"/>
                </a:solidFill>
                <a:latin typeface="Times New Roman" pitchFamily="18" charset="0"/>
                <a:cs typeface="Times New Roman" pitchFamily="18" charset="0"/>
              </a:rPr>
              <a:t>. </a:t>
            </a:r>
            <a:r>
              <a:rPr lang="en-US" sz="1800" b="1" i="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Chantel’s </a:t>
            </a:r>
            <a:r>
              <a:rPr lang="en-US" sz="1800" b="1" i="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husband was so sweet and he helped her a lot because she couldn’t do much when she was </a:t>
            </a:r>
            <a:r>
              <a:rPr lang="en-US" sz="1800" b="1" i="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pregnant</a:t>
            </a:r>
            <a:r>
              <a:rPr lang="en-US" sz="1800" dirty="0" smtClean="0">
                <a:solidFill>
                  <a:schemeClr val="tx1"/>
                </a:solidFill>
                <a:latin typeface="Times New Roman" pitchFamily="18" charset="0"/>
                <a:cs typeface="Times New Roman" pitchFamily="18" charset="0"/>
              </a:rPr>
              <a:t>.</a:t>
            </a:r>
            <a:endParaRPr lang="en-GB" sz="1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171703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840760"/>
          </a:xfrm>
        </p:spPr>
        <p:txBody>
          <a:bodyPr>
            <a:noAutofit/>
          </a:bodyPr>
          <a:lstStyle/>
          <a:p>
            <a:r>
              <a:rPr lang="en-US"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Agreement:   1</a:t>
            </a:r>
            <a:endParaRPr lang="en-US"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itchFamily="18" charset="0"/>
            </a:endParaRPr>
          </a:p>
          <a:p>
            <a:pPr algn="just"/>
            <a:r>
              <a:rPr lang="en-US" sz="2200" dirty="0" smtClean="0">
                <a:solidFill>
                  <a:schemeClr val="tx1"/>
                </a:solidFill>
                <a:latin typeface="Times New Roman" panose="02020603050405020304" pitchFamily="18" charset="0"/>
                <a:cs typeface="Times New Roman" pitchFamily="18" charset="0"/>
              </a:rPr>
              <a:t>     </a:t>
            </a:r>
            <a:r>
              <a:rPr lang="en-US" sz="23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In </a:t>
            </a:r>
            <a:r>
              <a:rPr lang="en-US" sz="23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addition to the terms used for the parts of speech, traditional grammatical analysis has also given us a number of other categories, including </a:t>
            </a:r>
            <a:r>
              <a:rPr lang="en-US" sz="23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a:t>
            </a:r>
            <a:r>
              <a:rPr lang="en-US" sz="2300" b="1" i="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number</a:t>
            </a:r>
            <a:r>
              <a:rPr lang="en-US" sz="23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 “</a:t>
            </a:r>
            <a:r>
              <a:rPr lang="en-US" sz="2300" b="1" i="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person</a:t>
            </a:r>
            <a:r>
              <a:rPr lang="en-US" sz="23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 “</a:t>
            </a:r>
            <a:r>
              <a:rPr lang="en-US" sz="2300" b="1" i="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tense</a:t>
            </a:r>
            <a:r>
              <a:rPr lang="en-US" sz="23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 “</a:t>
            </a:r>
            <a:r>
              <a:rPr lang="en-US" sz="2300" b="1" i="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voice</a:t>
            </a:r>
            <a:r>
              <a:rPr lang="en-US" sz="23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 and “</a:t>
            </a:r>
            <a:r>
              <a:rPr lang="en-US" sz="2300" b="1" i="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gender</a:t>
            </a:r>
            <a:r>
              <a:rPr lang="en-US" sz="23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 </a:t>
            </a:r>
            <a:r>
              <a:rPr lang="en-US" sz="23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These categories can be discussed in isolation, but their role in describing language structure becomes clearer when we consider them in terms of agreement. For example, we say that the verb </a:t>
            </a:r>
            <a:r>
              <a:rPr lang="en-US" sz="2300" b="1" i="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loves</a:t>
            </a:r>
            <a:r>
              <a:rPr lang="en-US" sz="23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 “</a:t>
            </a:r>
            <a:r>
              <a:rPr lang="en-US" sz="2300" dirty="0">
                <a:solidFill>
                  <a:schemeClr val="tx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agrees with</a:t>
            </a:r>
            <a:r>
              <a:rPr lang="en-US" sz="23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 the noun </a:t>
            </a:r>
            <a:r>
              <a:rPr lang="en-US" sz="2300" b="1" i="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Cathy</a:t>
            </a:r>
            <a:r>
              <a:rPr lang="en-US" sz="23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 in the sentence </a:t>
            </a:r>
            <a:r>
              <a:rPr lang="en-US" sz="2300" b="1" i="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Cathy loves her dog</a:t>
            </a:r>
            <a:r>
              <a:rPr lang="en-US" sz="23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a:t>
            </a:r>
          </a:p>
          <a:p>
            <a:pPr algn="just"/>
            <a:r>
              <a:rPr lang="en-US" sz="23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    This </a:t>
            </a:r>
            <a:r>
              <a:rPr lang="en-US" sz="2300"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agreement</a:t>
            </a:r>
            <a:r>
              <a:rPr lang="en-US" sz="23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 is partially based on the category of </a:t>
            </a:r>
            <a:r>
              <a:rPr lang="en-US" sz="2300" b="1" i="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number</a:t>
            </a:r>
            <a:r>
              <a:rPr lang="en-US" sz="23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 that is, whether the noun is </a:t>
            </a:r>
            <a:r>
              <a:rPr lang="en-US" sz="23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singular</a:t>
            </a:r>
            <a:r>
              <a:rPr lang="en-US" sz="23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 or </a:t>
            </a:r>
            <a:r>
              <a:rPr lang="en-US" sz="23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plural</a:t>
            </a:r>
            <a:r>
              <a:rPr lang="en-US" sz="23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 It is also based on the category of </a:t>
            </a:r>
            <a:r>
              <a:rPr lang="en-US" sz="2300" b="1" i="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person</a:t>
            </a:r>
            <a:r>
              <a:rPr lang="en-US" sz="23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 which covers the distinctions of </a:t>
            </a:r>
            <a:r>
              <a:rPr lang="en-US" sz="23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first person </a:t>
            </a:r>
            <a:r>
              <a:rPr lang="en-US" sz="23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(involving the speaker), </a:t>
            </a:r>
            <a:r>
              <a:rPr lang="en-US" sz="23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second person</a:t>
            </a:r>
            <a:r>
              <a:rPr lang="en-US" sz="23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 </a:t>
            </a:r>
            <a:r>
              <a:rPr lang="en-US" sz="23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(involving the hearer) and </a:t>
            </a:r>
            <a:r>
              <a:rPr lang="en-US" sz="23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third person</a:t>
            </a:r>
            <a:r>
              <a:rPr lang="en-US" sz="23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 </a:t>
            </a:r>
            <a:r>
              <a:rPr lang="en-US" sz="23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(involving any others). The different forms of English pronouns can be described in terms of </a:t>
            </a:r>
            <a:r>
              <a:rPr lang="en-US" sz="23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person</a:t>
            </a:r>
            <a:r>
              <a:rPr lang="en-US" sz="23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 and </a:t>
            </a:r>
            <a:r>
              <a:rPr lang="en-US" sz="23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number</a:t>
            </a:r>
            <a:r>
              <a:rPr lang="en-US" sz="23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 We use </a:t>
            </a:r>
            <a:r>
              <a:rPr lang="en-US" sz="2300"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I</a:t>
            </a:r>
            <a:r>
              <a:rPr lang="en-US" sz="23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 for </a:t>
            </a:r>
            <a:r>
              <a:rPr lang="en-US" sz="23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first person singular</a:t>
            </a:r>
            <a:r>
              <a:rPr lang="en-US" sz="23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 </a:t>
            </a:r>
            <a:r>
              <a:rPr lang="en-US" sz="2300"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you</a:t>
            </a:r>
            <a:r>
              <a:rPr lang="en-US" sz="23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 for </a:t>
            </a:r>
            <a:r>
              <a:rPr lang="en-US" sz="23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second person singular</a:t>
            </a:r>
            <a:r>
              <a:rPr lang="en-US" sz="23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 and </a:t>
            </a:r>
            <a:r>
              <a:rPr lang="en-US" sz="2300"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he, she, it </a:t>
            </a:r>
            <a:r>
              <a:rPr lang="en-US" sz="23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(or </a:t>
            </a:r>
            <a:r>
              <a:rPr lang="en-US" sz="2300"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Cathy</a:t>
            </a:r>
            <a:r>
              <a:rPr lang="en-US" sz="23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 for </a:t>
            </a:r>
            <a:r>
              <a:rPr lang="en-US" sz="23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third person singular</a:t>
            </a:r>
            <a:r>
              <a:rPr lang="en-US" sz="23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 So, in the sentence </a:t>
            </a:r>
            <a:r>
              <a:rPr lang="en-US" sz="2300" b="1" i="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Cathy loves her dog</a:t>
            </a:r>
            <a:r>
              <a:rPr lang="en-US" sz="23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 we have a noun </a:t>
            </a:r>
            <a:r>
              <a:rPr lang="en-US" sz="2300" b="1" i="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Cathy</a:t>
            </a:r>
            <a:r>
              <a:rPr lang="en-US" sz="23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 which is </a:t>
            </a:r>
            <a:r>
              <a:rPr lang="en-US" sz="23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third person singular</a:t>
            </a:r>
            <a:r>
              <a:rPr lang="en-US" sz="23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 and we use the verb </a:t>
            </a:r>
            <a:r>
              <a:rPr lang="en-US" sz="23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loves</a:t>
            </a:r>
            <a:r>
              <a:rPr lang="en-US" sz="23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 (not love) to “</a:t>
            </a:r>
            <a:r>
              <a:rPr lang="en-US" sz="23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agree with</a:t>
            </a:r>
            <a:r>
              <a:rPr lang="en-US" sz="23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 the</a:t>
            </a:r>
            <a:r>
              <a:rPr lang="en-US"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rPr>
              <a:t> noun.</a:t>
            </a:r>
            <a:endParaRPr lang="en-GB"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262183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188640"/>
            <a:ext cx="8208912" cy="6192688"/>
          </a:xfrm>
        </p:spPr>
        <p:txBody>
          <a:bodyPr>
            <a:normAutofit fontScale="62500" lnSpcReduction="20000"/>
          </a:bodyPr>
          <a:lstStyle/>
          <a:p>
            <a:pPr>
              <a:lnSpc>
                <a:spcPct val="150000"/>
              </a:lnSpc>
            </a:pPr>
            <a:r>
              <a:rPr lang="en-US" sz="4400" b="1" i="1" u="none" strike="noStrike" baseline="0"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Agreement:   2</a:t>
            </a:r>
            <a:endParaRPr lang="en-US" sz="4400" b="1" i="1" u="none" strike="noStrike" baseline="0"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lnSpc>
                <a:spcPct val="120000"/>
              </a:lnSpc>
            </a:pPr>
            <a:r>
              <a:rPr lang="en-US" sz="3200" b="0" i="0" u="none" strike="noStrike" baseline="0" dirty="0" smtClean="0">
                <a:solidFill>
                  <a:schemeClr val="tx1"/>
                </a:solidFill>
                <a:latin typeface="Times New Roman" panose="02020603050405020304" pitchFamily="18" charset="0"/>
                <a:cs typeface="Times New Roman" panose="02020603050405020304" pitchFamily="18" charset="0"/>
              </a:rPr>
              <a:t>    In </a:t>
            </a:r>
            <a:r>
              <a:rPr lang="en-US" sz="3200" b="0" i="0" u="none" strike="noStrike" baseline="0" dirty="0">
                <a:solidFill>
                  <a:schemeClr val="tx1"/>
                </a:solidFill>
                <a:latin typeface="Times New Roman" panose="02020603050405020304" pitchFamily="18" charset="0"/>
                <a:cs typeface="Times New Roman" panose="02020603050405020304" pitchFamily="18" charset="0"/>
              </a:rPr>
              <a:t>addition, the form of the verb must be described in terms of another category called </a:t>
            </a:r>
            <a:r>
              <a:rPr lang="en-US" sz="32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tense</a:t>
            </a:r>
            <a:r>
              <a:rPr lang="en-US" sz="3200" b="0" i="0" u="none" strike="noStrike" baseline="0" dirty="0">
                <a:solidFill>
                  <a:schemeClr val="tx1"/>
                </a:solidFill>
                <a:latin typeface="Times New Roman" panose="02020603050405020304" pitchFamily="18" charset="0"/>
                <a:cs typeface="Times New Roman" panose="02020603050405020304" pitchFamily="18" charset="0"/>
              </a:rPr>
              <a:t>. In this case, the verb </a:t>
            </a:r>
            <a:r>
              <a:rPr lang="en-US" sz="3200" b="1" i="0"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loves</a:t>
            </a:r>
            <a:r>
              <a:rPr lang="en-US" sz="3200" b="0" i="0" u="none" strike="noStrike" baseline="0" dirty="0">
                <a:solidFill>
                  <a:schemeClr val="tx1"/>
                </a:solidFill>
                <a:latin typeface="Times New Roman" panose="02020603050405020304" pitchFamily="18" charset="0"/>
                <a:cs typeface="Times New Roman" panose="02020603050405020304" pitchFamily="18" charset="0"/>
              </a:rPr>
              <a:t> is in the present tense, which is different from the past tense (</a:t>
            </a:r>
            <a:r>
              <a:rPr lang="en-US" sz="32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loved</a:t>
            </a:r>
            <a:r>
              <a:rPr lang="en-US" sz="3200" b="0" i="0" u="none" strike="noStrike" baseline="0" dirty="0">
                <a:solidFill>
                  <a:schemeClr val="tx1"/>
                </a:solidFill>
                <a:latin typeface="Times New Roman" panose="02020603050405020304" pitchFamily="18" charset="0"/>
                <a:cs typeface="Times New Roman" panose="02020603050405020304" pitchFamily="18" charset="0"/>
              </a:rPr>
              <a:t>). The sentence is also in the </a:t>
            </a:r>
            <a:r>
              <a:rPr lang="en-US" sz="32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active voice</a:t>
            </a:r>
            <a:r>
              <a:rPr lang="en-US" sz="3200" b="0" i="0" u="none" strike="noStrike" baseline="0" dirty="0">
                <a:solidFill>
                  <a:schemeClr val="tx1"/>
                </a:solidFill>
                <a:latin typeface="Times New Roman" panose="02020603050405020304" pitchFamily="18" charset="0"/>
                <a:cs typeface="Times New Roman" panose="02020603050405020304" pitchFamily="18" charset="0"/>
              </a:rPr>
              <a:t>, describing what </a:t>
            </a:r>
            <a:r>
              <a:rPr lang="en-US" sz="32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Cathy does </a:t>
            </a:r>
            <a:r>
              <a:rPr lang="en-US" sz="3200" b="0" i="0" u="none" strike="noStrike" baseline="0" dirty="0">
                <a:solidFill>
                  <a:schemeClr val="tx1"/>
                </a:solidFill>
                <a:latin typeface="Times New Roman" panose="02020603050405020304" pitchFamily="18" charset="0"/>
                <a:cs typeface="Times New Roman" panose="02020603050405020304" pitchFamily="18" charset="0"/>
              </a:rPr>
              <a:t>(i.e. </a:t>
            </a:r>
            <a:r>
              <a:rPr lang="en-US" sz="3200" b="1" i="1" u="none" strike="noStrike" baseline="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she performs the action of the verb</a:t>
            </a:r>
            <a:r>
              <a:rPr lang="en-US" sz="3200" b="0" i="0" u="none" strike="noStrike" baseline="0" dirty="0">
                <a:solidFill>
                  <a:schemeClr val="tx1"/>
                </a:solidFill>
                <a:latin typeface="Times New Roman" panose="02020603050405020304" pitchFamily="18" charset="0"/>
                <a:cs typeface="Times New Roman" panose="02020603050405020304" pitchFamily="18" charset="0"/>
              </a:rPr>
              <a:t>). An alternative would be the </a:t>
            </a:r>
            <a:r>
              <a:rPr lang="en-US" sz="32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passive voice</a:t>
            </a:r>
            <a:r>
              <a:rPr lang="en-US" sz="3200" b="0" i="0" u="none" strike="noStrike" baseline="0" dirty="0">
                <a:solidFill>
                  <a:schemeClr val="tx1"/>
                </a:solidFill>
                <a:latin typeface="Times New Roman" panose="02020603050405020304" pitchFamily="18" charset="0"/>
                <a:cs typeface="Times New Roman" panose="02020603050405020304" pitchFamily="18" charset="0"/>
              </a:rPr>
              <a:t>, which can be used to describe what </a:t>
            </a:r>
            <a:r>
              <a:rPr lang="en-US" sz="32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happens to Cathy </a:t>
            </a:r>
            <a:r>
              <a:rPr lang="en-US" sz="3200" b="0" i="0" u="none" strike="noStrike" baseline="0" dirty="0">
                <a:solidFill>
                  <a:schemeClr val="tx1"/>
                </a:solidFill>
                <a:latin typeface="Times New Roman" panose="02020603050405020304" pitchFamily="18" charset="0"/>
                <a:cs typeface="Times New Roman" panose="02020603050405020304" pitchFamily="18" charset="0"/>
              </a:rPr>
              <a:t>(i.e. </a:t>
            </a:r>
            <a:r>
              <a:rPr lang="en-US" sz="3200" b="1" i="1" u="none" strike="noStrike" baseline="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she doesn’t perform the action</a:t>
            </a:r>
            <a:r>
              <a:rPr lang="en-US" sz="3200" b="0" i="0" u="none" strike="noStrike" baseline="0" dirty="0">
                <a:solidFill>
                  <a:schemeClr val="tx1"/>
                </a:solidFill>
                <a:latin typeface="Times New Roman" panose="02020603050405020304" pitchFamily="18" charset="0"/>
                <a:cs typeface="Times New Roman" panose="02020603050405020304" pitchFamily="18" charset="0"/>
              </a:rPr>
              <a:t>), as in </a:t>
            </a:r>
            <a:r>
              <a:rPr lang="en-US" sz="3200" b="1" i="1" u="none" strike="noStrike" baseline="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Cathy is loved by her dog</a:t>
            </a:r>
            <a:r>
              <a:rPr lang="en-US" sz="3200" b="0" i="0" u="none" strike="noStrike" baseline="0" dirty="0">
                <a:solidFill>
                  <a:schemeClr val="tx1"/>
                </a:solidFill>
                <a:latin typeface="Times New Roman" panose="02020603050405020304" pitchFamily="18" charset="0"/>
                <a:cs typeface="Times New Roman" panose="02020603050405020304" pitchFamily="18" charset="0"/>
              </a:rPr>
              <a:t> or just </a:t>
            </a:r>
            <a:r>
              <a:rPr lang="en-US" sz="3200" b="1" i="1" u="none" strike="noStrike" baseline="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Cathy is loved</a:t>
            </a:r>
            <a:r>
              <a:rPr lang="en-US" sz="3200" b="0" i="0" u="none" strike="noStrike" baseline="0" dirty="0">
                <a:solidFill>
                  <a:schemeClr val="tx1"/>
                </a:solidFill>
                <a:latin typeface="Times New Roman" panose="02020603050405020304" pitchFamily="18" charset="0"/>
                <a:cs typeface="Times New Roman" panose="02020603050405020304" pitchFamily="18" charset="0"/>
              </a:rPr>
              <a:t>.</a:t>
            </a:r>
          </a:p>
          <a:p>
            <a:pPr algn="just">
              <a:lnSpc>
                <a:spcPct val="120000"/>
              </a:lnSpc>
            </a:pPr>
            <a:r>
              <a:rPr lang="en-US" sz="3200" b="0" i="0" u="none" strike="noStrike" baseline="0" dirty="0" smtClean="0">
                <a:solidFill>
                  <a:schemeClr val="tx1"/>
                </a:solidFill>
                <a:latin typeface="Times New Roman" panose="02020603050405020304" pitchFamily="18" charset="0"/>
                <a:cs typeface="Times New Roman" panose="02020603050405020304" pitchFamily="18" charset="0"/>
              </a:rPr>
              <a:t>    Our </a:t>
            </a:r>
            <a:r>
              <a:rPr lang="en-US" sz="3200" b="0" i="0" u="none" strike="noStrike" baseline="0" dirty="0">
                <a:solidFill>
                  <a:schemeClr val="tx1"/>
                </a:solidFill>
                <a:latin typeface="Times New Roman" panose="02020603050405020304" pitchFamily="18" charset="0"/>
                <a:cs typeface="Times New Roman" panose="02020603050405020304" pitchFamily="18" charset="0"/>
              </a:rPr>
              <a:t>final category is </a:t>
            </a:r>
            <a:r>
              <a:rPr lang="en-US" sz="32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gender</a:t>
            </a:r>
            <a:r>
              <a:rPr lang="en-US" sz="3200" b="0" i="0" u="none" strike="noStrike" baseline="0" dirty="0">
                <a:solidFill>
                  <a:schemeClr val="tx1"/>
                </a:solidFill>
                <a:latin typeface="Times New Roman" panose="02020603050405020304" pitchFamily="18" charset="0"/>
                <a:cs typeface="Times New Roman" panose="02020603050405020304" pitchFamily="18" charset="0"/>
              </a:rPr>
              <a:t>, which helps us describe the </a:t>
            </a:r>
            <a:r>
              <a:rPr lang="en-US" sz="32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agreement between Cathy </a:t>
            </a:r>
            <a:r>
              <a:rPr lang="en-US" sz="3200" b="0" i="0" u="none" strike="noStrike" baseline="0" dirty="0">
                <a:solidFill>
                  <a:schemeClr val="tx1"/>
                </a:solidFill>
                <a:latin typeface="Times New Roman" panose="02020603050405020304" pitchFamily="18" charset="0"/>
                <a:cs typeface="Times New Roman" panose="02020603050405020304" pitchFamily="18" charset="0"/>
              </a:rPr>
              <a:t>and </a:t>
            </a:r>
            <a:r>
              <a:rPr lang="en-US" sz="32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her</a:t>
            </a:r>
            <a:r>
              <a:rPr lang="en-US" sz="3200" b="0" i="0" u="none" strike="noStrike" baseline="0" dirty="0">
                <a:solidFill>
                  <a:schemeClr val="tx1"/>
                </a:solidFill>
                <a:latin typeface="Times New Roman" panose="02020603050405020304" pitchFamily="18" charset="0"/>
                <a:cs typeface="Times New Roman" panose="02020603050405020304" pitchFamily="18" charset="0"/>
              </a:rPr>
              <a:t> in our example sentence. In English, we have to describe this relationship in terms of </a:t>
            </a:r>
            <a:r>
              <a:rPr lang="en-US" sz="32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natural gender</a:t>
            </a:r>
            <a:r>
              <a:rPr lang="en-US" sz="3200" b="0" i="0" u="none" strike="noStrike" baseline="0" dirty="0">
                <a:solidFill>
                  <a:schemeClr val="tx1"/>
                </a:solidFill>
                <a:latin typeface="Times New Roman" panose="02020603050405020304" pitchFamily="18" charset="0"/>
                <a:cs typeface="Times New Roman" panose="02020603050405020304" pitchFamily="18" charset="0"/>
              </a:rPr>
              <a:t>, mainly derived from a </a:t>
            </a:r>
            <a:r>
              <a:rPr lang="en-US" sz="32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biological distinction </a:t>
            </a:r>
            <a:r>
              <a:rPr lang="en-US" sz="3200" b="0" i="0" u="none" strike="noStrike" baseline="0" dirty="0">
                <a:solidFill>
                  <a:schemeClr val="tx1"/>
                </a:solidFill>
                <a:latin typeface="Times New Roman" panose="02020603050405020304" pitchFamily="18" charset="0"/>
                <a:cs typeface="Times New Roman" panose="02020603050405020304" pitchFamily="18" charset="0"/>
              </a:rPr>
              <a:t>between </a:t>
            </a:r>
            <a:r>
              <a:rPr lang="en-US" sz="32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male</a:t>
            </a:r>
            <a:r>
              <a:rPr lang="en-US" sz="3200" b="0" i="0" u="none" strike="noStrike" baseline="0" dirty="0">
                <a:solidFill>
                  <a:schemeClr val="tx1"/>
                </a:solidFill>
                <a:latin typeface="Times New Roman" panose="02020603050405020304" pitchFamily="18" charset="0"/>
                <a:cs typeface="Times New Roman" panose="02020603050405020304" pitchFamily="18" charset="0"/>
              </a:rPr>
              <a:t> and </a:t>
            </a:r>
            <a:r>
              <a:rPr lang="en-US" sz="32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female</a:t>
            </a:r>
            <a:r>
              <a:rPr lang="en-US" sz="3200" b="0" i="0" u="none" strike="noStrike" baseline="0" dirty="0">
                <a:solidFill>
                  <a:schemeClr val="tx1"/>
                </a:solidFill>
                <a:latin typeface="Times New Roman" panose="02020603050405020304" pitchFamily="18" charset="0"/>
                <a:cs typeface="Times New Roman" panose="02020603050405020304" pitchFamily="18" charset="0"/>
              </a:rPr>
              <a:t>.</a:t>
            </a:r>
          </a:p>
          <a:p>
            <a:pPr algn="just">
              <a:lnSpc>
                <a:spcPct val="120000"/>
              </a:lnSpc>
            </a:pPr>
            <a:r>
              <a:rPr lang="en-US" sz="3200" b="0" i="0" u="none" strike="noStrike" baseline="0" dirty="0" smtClean="0">
                <a:solidFill>
                  <a:schemeClr val="tx1"/>
                </a:solidFill>
                <a:latin typeface="Times New Roman" panose="02020603050405020304" pitchFamily="18" charset="0"/>
                <a:cs typeface="Times New Roman" panose="02020603050405020304" pitchFamily="18" charset="0"/>
              </a:rPr>
              <a:t>   The </a:t>
            </a:r>
            <a:r>
              <a:rPr lang="en-US" sz="3200" b="0" i="0" u="none" strike="noStrike" baseline="0" dirty="0">
                <a:solidFill>
                  <a:schemeClr val="tx1"/>
                </a:solidFill>
                <a:latin typeface="Times New Roman" panose="02020603050405020304" pitchFamily="18" charset="0"/>
                <a:cs typeface="Times New Roman" panose="02020603050405020304" pitchFamily="18" charset="0"/>
              </a:rPr>
              <a:t>agreement between </a:t>
            </a:r>
            <a:r>
              <a:rPr lang="en-US" sz="3200" b="1" i="1" u="none" strike="noStrike" baseline="0"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noun Cathy </a:t>
            </a:r>
            <a:r>
              <a:rPr lang="en-US" sz="3200" b="0" i="0" u="none" strike="noStrike" baseline="0" dirty="0">
                <a:solidFill>
                  <a:schemeClr val="tx1"/>
                </a:solidFill>
                <a:latin typeface="Times New Roman" panose="02020603050405020304" pitchFamily="18" charset="0"/>
                <a:cs typeface="Times New Roman" panose="02020603050405020304" pitchFamily="18" charset="0"/>
              </a:rPr>
              <a:t>and </a:t>
            </a:r>
            <a:r>
              <a:rPr lang="en-US" sz="3200" b="1" i="1" u="none" strike="noStrike" baseline="0"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pronoun her </a:t>
            </a:r>
            <a:r>
              <a:rPr lang="en-US" sz="3200" b="0" i="0" u="none" strike="noStrike" baseline="0" dirty="0">
                <a:solidFill>
                  <a:schemeClr val="tx1"/>
                </a:solidFill>
                <a:latin typeface="Times New Roman" panose="02020603050405020304" pitchFamily="18" charset="0"/>
                <a:cs typeface="Times New Roman" panose="02020603050405020304" pitchFamily="18" charset="0"/>
              </a:rPr>
              <a:t>is based on a distinction made in English between reference to </a:t>
            </a:r>
            <a:r>
              <a:rPr lang="en-US" sz="3200" b="1" i="0"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female</a:t>
            </a:r>
            <a:r>
              <a:rPr lang="en-US" sz="3200" b="0" i="0" u="none" strike="noStrike" baseline="0" dirty="0">
                <a:solidFill>
                  <a:schemeClr val="tx1"/>
                </a:solidFill>
                <a:latin typeface="Times New Roman" panose="02020603050405020304" pitchFamily="18" charset="0"/>
                <a:cs typeface="Times New Roman" panose="02020603050405020304" pitchFamily="18" charset="0"/>
              </a:rPr>
              <a:t> entities (</a:t>
            </a:r>
            <a:r>
              <a:rPr lang="en-US" sz="32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she, her</a:t>
            </a:r>
            <a:r>
              <a:rPr lang="en-US" sz="3200" b="0" i="0" u="none" strike="noStrike" baseline="0" dirty="0">
                <a:solidFill>
                  <a:schemeClr val="tx1"/>
                </a:solidFill>
                <a:latin typeface="Times New Roman" panose="02020603050405020304" pitchFamily="18" charset="0"/>
                <a:cs typeface="Times New Roman" panose="02020603050405020304" pitchFamily="18" charset="0"/>
              </a:rPr>
              <a:t>), </a:t>
            </a:r>
            <a:r>
              <a:rPr lang="en-US" sz="3200" b="0" i="0"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male</a:t>
            </a:r>
            <a:r>
              <a:rPr lang="en-US" sz="3200" b="0" i="0" u="none" strike="noStrike" baseline="0" dirty="0">
                <a:solidFill>
                  <a:schemeClr val="tx1"/>
                </a:solidFill>
                <a:latin typeface="Times New Roman" panose="02020603050405020304" pitchFamily="18" charset="0"/>
                <a:cs typeface="Times New Roman" panose="02020603050405020304" pitchFamily="18" charset="0"/>
              </a:rPr>
              <a:t> entities (</a:t>
            </a:r>
            <a:r>
              <a:rPr lang="en-US" sz="3200" b="1" i="1" u="none" strike="noStrike" baseline="0" dirty="0">
                <a:solidFill>
                  <a:srgbClr val="C00000"/>
                </a:solidFill>
                <a:latin typeface="Times New Roman" panose="02020603050405020304" pitchFamily="18" charset="0"/>
                <a:cs typeface="Times New Roman" panose="02020603050405020304" pitchFamily="18" charset="0"/>
              </a:rPr>
              <a:t>he, his</a:t>
            </a:r>
            <a:r>
              <a:rPr lang="en-US" sz="3200" b="0" i="0" u="none" strike="noStrike" baseline="0" dirty="0">
                <a:solidFill>
                  <a:schemeClr val="tx1"/>
                </a:solidFill>
                <a:latin typeface="Times New Roman" panose="02020603050405020304" pitchFamily="18" charset="0"/>
                <a:cs typeface="Times New Roman" panose="02020603050405020304" pitchFamily="18" charset="0"/>
              </a:rPr>
              <a:t>) and </a:t>
            </a:r>
            <a:r>
              <a:rPr lang="en-US" sz="3200" b="1" i="0"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things</a:t>
            </a:r>
            <a:r>
              <a:rPr lang="en-US" sz="3200" b="0" i="0" u="none" strike="noStrike" baseline="0" dirty="0">
                <a:solidFill>
                  <a:schemeClr val="tx1"/>
                </a:solidFill>
                <a:latin typeface="Times New Roman" panose="02020603050405020304" pitchFamily="18" charset="0"/>
                <a:cs typeface="Times New Roman" panose="02020603050405020304" pitchFamily="18" charset="0"/>
              </a:rPr>
              <a:t> or </a:t>
            </a:r>
            <a:r>
              <a:rPr lang="en-US" sz="3200" b="1" i="0"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creatures</a:t>
            </a:r>
            <a:r>
              <a:rPr lang="en-US" sz="3200" b="0" i="0" u="none" strike="noStrike" baseline="0" dirty="0">
                <a:solidFill>
                  <a:schemeClr val="tx1"/>
                </a:solidFill>
                <a:latin typeface="Times New Roman" panose="02020603050405020304" pitchFamily="18" charset="0"/>
                <a:cs typeface="Times New Roman" panose="02020603050405020304" pitchFamily="18" charset="0"/>
              </a:rPr>
              <a:t>, when the sex is unknown or </a:t>
            </a:r>
            <a:r>
              <a:rPr lang="en-US" sz="3200" b="0" i="0" u="none" strike="noStrike" baseline="0" dirty="0" smtClean="0">
                <a:solidFill>
                  <a:schemeClr val="tx1"/>
                </a:solidFill>
                <a:latin typeface="Times New Roman" panose="02020603050405020304" pitchFamily="18" charset="0"/>
                <a:cs typeface="Times New Roman" panose="02020603050405020304" pitchFamily="18" charset="0"/>
              </a:rPr>
              <a:t>irrelevant we use  </a:t>
            </a:r>
            <a:r>
              <a:rPr lang="en-US" sz="3200" b="0" i="0" u="none" strike="noStrike" baseline="0" dirty="0">
                <a:solidFill>
                  <a:schemeClr val="tx1"/>
                </a:solidFill>
                <a:latin typeface="Times New Roman" panose="02020603050405020304" pitchFamily="18" charset="0"/>
                <a:cs typeface="Times New Roman" panose="02020603050405020304" pitchFamily="18" charset="0"/>
              </a:rPr>
              <a:t>(</a:t>
            </a:r>
            <a:r>
              <a:rPr lang="en-US" sz="32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it, its</a:t>
            </a:r>
            <a:r>
              <a:rPr lang="en-US" sz="3200" b="0" i="0" u="none" strike="noStrike" baseline="0"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40396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188640"/>
            <a:ext cx="8208912" cy="6192688"/>
          </a:xfrm>
        </p:spPr>
        <p:txBody>
          <a:bodyPr>
            <a:normAutofit lnSpcReduction="10000"/>
          </a:bodyPr>
          <a:lstStyle/>
          <a:p>
            <a:pPr>
              <a:lnSpc>
                <a:spcPct val="150000"/>
              </a:lnSpc>
              <a:spcAft>
                <a:spcPts val="1000"/>
              </a:spcAft>
            </a:pPr>
            <a:r>
              <a:rPr lang="en-US" sz="2600" b="1" i="1" dirty="0">
                <a:solidFill>
                  <a:srgbClr val="002060"/>
                </a:solidFill>
                <a:latin typeface="Times New Roman" pitchFamily="18" charset="0"/>
                <a:cs typeface="Times New Roman" pitchFamily="18" charset="0"/>
              </a:rPr>
              <a:t>Grammatical Gender</a:t>
            </a:r>
          </a:p>
          <a:p>
            <a:pPr algn="just">
              <a:lnSpc>
                <a:spcPct val="150000"/>
              </a:lnSpc>
              <a:spcAft>
                <a:spcPts val="1000"/>
              </a:spcAft>
            </a:pPr>
            <a:r>
              <a:rPr lang="en-US" sz="2000" dirty="0" smtClean="0">
                <a:solidFill>
                  <a:schemeClr val="tx1"/>
                </a:solidFill>
                <a:latin typeface="Times New Roman" pitchFamily="18" charset="0"/>
                <a:cs typeface="Times New Roman" pitchFamily="18" charset="0"/>
              </a:rPr>
              <a:t>    The </a:t>
            </a:r>
            <a:r>
              <a:rPr lang="en-US" sz="2000" dirty="0">
                <a:solidFill>
                  <a:schemeClr val="tx1"/>
                </a:solidFill>
                <a:latin typeface="Times New Roman" pitchFamily="18" charset="0"/>
                <a:cs typeface="Times New Roman" pitchFamily="18" charset="0"/>
              </a:rPr>
              <a:t>type of biological distinction based on “</a:t>
            </a:r>
            <a:r>
              <a:rPr lang="en-US" sz="20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natural gender</a:t>
            </a:r>
            <a:r>
              <a:rPr lang="en-US" sz="2000" dirty="0">
                <a:solidFill>
                  <a:schemeClr val="tx1"/>
                </a:solidFill>
                <a:latin typeface="Times New Roman" pitchFamily="18" charset="0"/>
                <a:cs typeface="Times New Roman" pitchFamily="18" charset="0"/>
              </a:rPr>
              <a:t>” in English is quite different from the more common distinction found in languages that use grammatical gender. Whereas natural gender is based on sex (male and female), </a:t>
            </a:r>
            <a:r>
              <a:rPr lang="en-US" sz="2000" b="1" i="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grammatical gender is based on the type of noun</a:t>
            </a:r>
            <a:r>
              <a:rPr lang="en-US" sz="2000" dirty="0">
                <a:solidFill>
                  <a:schemeClr val="tx1"/>
                </a:solidFill>
                <a:latin typeface="Times New Roman" pitchFamily="18" charset="0"/>
                <a:cs typeface="Times New Roman" pitchFamily="18" charset="0"/>
              </a:rPr>
              <a:t> (</a:t>
            </a:r>
            <a:r>
              <a:rPr lang="en-US" sz="2000"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masculine</a:t>
            </a:r>
            <a:r>
              <a:rPr lang="en-US" sz="2000" dirty="0">
                <a:solidFill>
                  <a:schemeClr val="tx1"/>
                </a:solidFill>
                <a:latin typeface="Times New Roman" pitchFamily="18" charset="0"/>
                <a:cs typeface="Times New Roman" pitchFamily="18" charset="0"/>
              </a:rPr>
              <a:t> and </a:t>
            </a:r>
            <a:r>
              <a:rPr lang="en-US" sz="2000"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feminine</a:t>
            </a:r>
            <a:r>
              <a:rPr lang="en-US" sz="2000" dirty="0">
                <a:solidFill>
                  <a:schemeClr val="tx1"/>
                </a:solidFill>
                <a:latin typeface="Times New Roman" pitchFamily="18" charset="0"/>
                <a:cs typeface="Times New Roman" pitchFamily="18" charset="0"/>
              </a:rPr>
              <a:t>) and is </a:t>
            </a:r>
            <a:r>
              <a:rPr lang="en-US" sz="2000" b="1" i="1" dirty="0">
                <a:solidFill>
                  <a:srgbClr val="C00000"/>
                </a:solidFill>
                <a:latin typeface="Times New Roman" pitchFamily="18" charset="0"/>
                <a:cs typeface="Times New Roman" pitchFamily="18" charset="0"/>
              </a:rPr>
              <a:t>not tied to sex</a:t>
            </a:r>
            <a:r>
              <a:rPr lang="en-US" sz="2000" dirty="0">
                <a:solidFill>
                  <a:schemeClr val="tx1"/>
                </a:solidFill>
                <a:latin typeface="Times New Roman" pitchFamily="18" charset="0"/>
                <a:cs typeface="Times New Roman" pitchFamily="18" charset="0"/>
              </a:rPr>
              <a:t>. In this system, </a:t>
            </a:r>
            <a:r>
              <a:rPr lang="en-US" sz="20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nouns</a:t>
            </a:r>
            <a:r>
              <a:rPr lang="en-US" sz="2000" dirty="0">
                <a:solidFill>
                  <a:schemeClr val="tx1"/>
                </a:solidFill>
                <a:latin typeface="Times New Roman" pitchFamily="18" charset="0"/>
                <a:cs typeface="Times New Roman" pitchFamily="18" charset="0"/>
              </a:rPr>
              <a:t> are classified according to their </a:t>
            </a:r>
            <a:r>
              <a:rPr lang="en-US" sz="20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gender class </a:t>
            </a:r>
            <a:r>
              <a:rPr lang="en-US" sz="2000" dirty="0">
                <a:solidFill>
                  <a:schemeClr val="tx1"/>
                </a:solidFill>
                <a:latin typeface="Times New Roman" pitchFamily="18" charset="0"/>
                <a:cs typeface="Times New Roman" pitchFamily="18" charset="0"/>
              </a:rPr>
              <a:t>and </a:t>
            </a:r>
            <a:r>
              <a:rPr lang="en-US" sz="20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articles</a:t>
            </a:r>
            <a:r>
              <a:rPr lang="en-US" sz="2000" dirty="0">
                <a:solidFill>
                  <a:schemeClr val="tx1"/>
                </a:solidFill>
                <a:latin typeface="Times New Roman" pitchFamily="18" charset="0"/>
                <a:cs typeface="Times New Roman" pitchFamily="18" charset="0"/>
              </a:rPr>
              <a:t> and </a:t>
            </a:r>
            <a:r>
              <a:rPr lang="en-US" sz="20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adjectives</a:t>
            </a:r>
            <a:r>
              <a:rPr lang="en-US" sz="2000" dirty="0">
                <a:solidFill>
                  <a:schemeClr val="tx1"/>
                </a:solidFill>
                <a:latin typeface="Times New Roman" pitchFamily="18" charset="0"/>
                <a:cs typeface="Times New Roman" pitchFamily="18" charset="0"/>
              </a:rPr>
              <a:t> have different forms to “</a:t>
            </a:r>
            <a:r>
              <a:rPr lang="en-US" sz="20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agree with</a:t>
            </a:r>
            <a:r>
              <a:rPr lang="en-US" sz="2000" dirty="0">
                <a:solidFill>
                  <a:schemeClr val="tx1"/>
                </a:solidFill>
                <a:latin typeface="Times New Roman" pitchFamily="18" charset="0"/>
                <a:cs typeface="Times New Roman" pitchFamily="18" charset="0"/>
              </a:rPr>
              <a:t>” the nouns’ gender.</a:t>
            </a:r>
          </a:p>
          <a:p>
            <a:pPr algn="just">
              <a:lnSpc>
                <a:spcPct val="150000"/>
              </a:lnSpc>
              <a:spcAft>
                <a:spcPts val="1000"/>
              </a:spcAft>
            </a:pPr>
            <a:r>
              <a:rPr lang="en-US" sz="2000" dirty="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  We </a:t>
            </a:r>
            <a:r>
              <a:rPr lang="en-US" sz="2000" dirty="0">
                <a:solidFill>
                  <a:schemeClr val="tx1"/>
                </a:solidFill>
                <a:latin typeface="Times New Roman" pitchFamily="18" charset="0"/>
                <a:cs typeface="Times New Roman" pitchFamily="18" charset="0"/>
              </a:rPr>
              <a:t>should emphasize that this </a:t>
            </a:r>
            <a:r>
              <a:rPr lang="en-US" sz="20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gender distinction </a:t>
            </a:r>
            <a:r>
              <a:rPr lang="en-US" sz="2000" dirty="0">
                <a:solidFill>
                  <a:schemeClr val="tx1"/>
                </a:solidFill>
                <a:latin typeface="Times New Roman" pitchFamily="18" charset="0"/>
                <a:cs typeface="Times New Roman" pitchFamily="18" charset="0"/>
              </a:rPr>
              <a:t>is not based on a distinction in sex. </a:t>
            </a:r>
            <a:r>
              <a:rPr lang="en-US" sz="2000" b="1" i="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A young girl is biologically female</a:t>
            </a:r>
            <a:r>
              <a:rPr lang="en-US" sz="2000" dirty="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the word  “</a:t>
            </a:r>
            <a:r>
              <a:rPr lang="en-US" sz="20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book</a:t>
            </a:r>
            <a:r>
              <a:rPr lang="en-US" sz="2000" dirty="0" smtClean="0">
                <a:solidFill>
                  <a:schemeClr val="tx1"/>
                </a:solidFill>
                <a:latin typeface="Times New Roman" pitchFamily="18" charset="0"/>
                <a:cs typeface="Times New Roman" pitchFamily="18" charset="0"/>
              </a:rPr>
              <a:t>” </a:t>
            </a:r>
            <a:r>
              <a:rPr lang="en-US" sz="2000" dirty="0">
                <a:solidFill>
                  <a:schemeClr val="tx1"/>
                </a:solidFill>
                <a:latin typeface="Times New Roman" pitchFamily="18" charset="0"/>
                <a:cs typeface="Times New Roman" pitchFamily="18" charset="0"/>
              </a:rPr>
              <a:t>is grammatically </a:t>
            </a:r>
            <a:r>
              <a:rPr lang="en-US" sz="20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masculine</a:t>
            </a:r>
            <a:r>
              <a:rPr lang="en-US" sz="2000" dirty="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but </a:t>
            </a:r>
            <a:r>
              <a:rPr lang="en-US" sz="2000" dirty="0">
                <a:solidFill>
                  <a:schemeClr val="tx1"/>
                </a:solidFill>
                <a:latin typeface="Times New Roman" pitchFamily="18" charset="0"/>
                <a:cs typeface="Times New Roman" pitchFamily="18" charset="0"/>
              </a:rPr>
              <a:t>we </a:t>
            </a:r>
            <a:r>
              <a:rPr lang="en-US" sz="2000" dirty="0" smtClean="0">
                <a:solidFill>
                  <a:schemeClr val="tx1"/>
                </a:solidFill>
                <a:latin typeface="Times New Roman" pitchFamily="18" charset="0"/>
                <a:cs typeface="Times New Roman" pitchFamily="18" charset="0"/>
              </a:rPr>
              <a:t>do not </a:t>
            </a:r>
            <a:r>
              <a:rPr lang="en-US" sz="2000" dirty="0">
                <a:solidFill>
                  <a:schemeClr val="tx1"/>
                </a:solidFill>
                <a:latin typeface="Times New Roman" pitchFamily="18" charset="0"/>
                <a:cs typeface="Times New Roman" pitchFamily="18" charset="0"/>
              </a:rPr>
              <a:t>consider a </a:t>
            </a:r>
            <a:r>
              <a:rPr lang="en-US" sz="2000" dirty="0" smtClean="0">
                <a:solidFill>
                  <a:schemeClr val="tx1"/>
                </a:solidFill>
                <a:latin typeface="Times New Roman" pitchFamily="18" charset="0"/>
                <a:cs typeface="Times New Roman" pitchFamily="18" charset="0"/>
              </a:rPr>
              <a:t>“</a:t>
            </a:r>
            <a:r>
              <a:rPr lang="en-US" sz="20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book</a:t>
            </a:r>
            <a:r>
              <a:rPr lang="en-US" sz="2000" dirty="0" smtClean="0">
                <a:solidFill>
                  <a:schemeClr val="tx1"/>
                </a:solidFill>
                <a:latin typeface="Times New Roman" pitchFamily="18" charset="0"/>
                <a:cs typeface="Times New Roman" pitchFamily="18" charset="0"/>
              </a:rPr>
              <a:t>” </a:t>
            </a:r>
            <a:r>
              <a:rPr lang="en-US" sz="2000" dirty="0">
                <a:solidFill>
                  <a:schemeClr val="tx1"/>
                </a:solidFill>
                <a:latin typeface="Times New Roman" pitchFamily="18" charset="0"/>
                <a:cs typeface="Times New Roman" pitchFamily="18" charset="0"/>
              </a:rPr>
              <a:t>to be biologically </a:t>
            </a:r>
            <a:r>
              <a:rPr lang="en-US" sz="20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male</a:t>
            </a:r>
            <a:r>
              <a:rPr lang="en-US" sz="2000" dirty="0">
                <a:solidFill>
                  <a:schemeClr val="tx1"/>
                </a:solidFill>
                <a:latin typeface="Times New Roman" pitchFamily="18" charset="0"/>
                <a:cs typeface="Times New Roman" pitchFamily="18" charset="0"/>
              </a:rPr>
              <a:t>. </a:t>
            </a:r>
            <a:r>
              <a:rPr lang="en-US" sz="2000" b="1" i="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Grammatical gender is a very important category for the description of a number of languages.</a:t>
            </a:r>
          </a:p>
        </p:txBody>
      </p:sp>
    </p:spTree>
    <p:extLst>
      <p:ext uri="{BB962C8B-B14F-4D97-AF65-F5344CB8AC3E}">
        <p14:creationId xmlns:p14="http://schemas.microsoft.com/office/powerpoint/2010/main" val="698139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188640"/>
            <a:ext cx="8208912" cy="6192688"/>
          </a:xfrm>
        </p:spPr>
        <p:txBody>
          <a:bodyPr>
            <a:normAutofit fontScale="77500" lnSpcReduction="20000"/>
          </a:bodyPr>
          <a:lstStyle/>
          <a:p>
            <a:pPr>
              <a:lnSpc>
                <a:spcPct val="115000"/>
              </a:lnSpc>
              <a:spcAft>
                <a:spcPts val="1000"/>
              </a:spcAft>
            </a:pPr>
            <a:r>
              <a:rPr lang="en-US" sz="3100" b="1" i="1" dirty="0">
                <a:solidFill>
                  <a:srgbClr val="002060"/>
                </a:solidFill>
                <a:effectLst>
                  <a:outerShdw blurRad="38100" dist="38100" dir="2700000" algn="tl">
                    <a:srgbClr val="000000">
                      <a:alpha val="43137"/>
                    </a:srgbClr>
                  </a:outerShdw>
                </a:effectLst>
                <a:latin typeface="Times New Roman"/>
                <a:ea typeface="Calibri"/>
                <a:cs typeface="Arial"/>
              </a:rPr>
              <a:t>The Prescriptive Approach</a:t>
            </a:r>
          </a:p>
          <a:p>
            <a:pPr algn="just">
              <a:lnSpc>
                <a:spcPct val="150000"/>
              </a:lnSpc>
              <a:spcAft>
                <a:spcPts val="1000"/>
              </a:spcAft>
            </a:pPr>
            <a:r>
              <a:rPr lang="en-US" sz="1600" dirty="0" smtClean="0">
                <a:solidFill>
                  <a:schemeClr val="tx1"/>
                </a:solidFill>
                <a:effectLst/>
                <a:latin typeface="Times New Roman"/>
                <a:ea typeface="Calibri"/>
                <a:cs typeface="Arial"/>
              </a:rPr>
              <a:t>     </a:t>
            </a:r>
            <a:r>
              <a:rPr lang="en-US" sz="2300" dirty="0" smtClean="0">
                <a:solidFill>
                  <a:schemeClr val="tx1"/>
                </a:solidFill>
                <a:effectLst/>
                <a:latin typeface="Times New Roman"/>
                <a:ea typeface="Calibri"/>
                <a:cs typeface="Arial"/>
              </a:rPr>
              <a:t>It </a:t>
            </a:r>
            <a:r>
              <a:rPr lang="en-US" sz="2300" dirty="0">
                <a:solidFill>
                  <a:schemeClr val="tx1"/>
                </a:solidFill>
                <a:effectLst/>
                <a:latin typeface="Times New Roman"/>
                <a:ea typeface="Calibri"/>
                <a:cs typeface="Arial"/>
              </a:rPr>
              <a:t>is one thing to adopt the grammatical labels (e.g. “noun,” “</a:t>
            </a:r>
            <a:r>
              <a:rPr lang="en-US" sz="2300" dirty="0" smtClean="0">
                <a:solidFill>
                  <a:schemeClr val="tx1"/>
                </a:solidFill>
                <a:effectLst/>
                <a:latin typeface="Times New Roman"/>
                <a:ea typeface="Calibri"/>
                <a:cs typeface="Arial"/>
              </a:rPr>
              <a:t>verb,” etc.) </a:t>
            </a:r>
            <a:r>
              <a:rPr lang="en-US" sz="2300" dirty="0">
                <a:solidFill>
                  <a:schemeClr val="tx1"/>
                </a:solidFill>
                <a:effectLst/>
                <a:latin typeface="Times New Roman"/>
                <a:ea typeface="Calibri"/>
                <a:cs typeface="Arial"/>
              </a:rPr>
              <a:t>to categorize words in English </a:t>
            </a:r>
            <a:r>
              <a:rPr lang="en-US" sz="2300" dirty="0" smtClean="0">
                <a:solidFill>
                  <a:schemeClr val="tx1"/>
                </a:solidFill>
                <a:latin typeface="Times New Roman"/>
                <a:ea typeface="Calibri"/>
                <a:cs typeface="Arial"/>
              </a:rPr>
              <a:t>sentences. It </a:t>
            </a:r>
            <a:r>
              <a:rPr lang="en-US" sz="2300" dirty="0">
                <a:solidFill>
                  <a:schemeClr val="tx1"/>
                </a:solidFill>
                <a:latin typeface="Times New Roman"/>
                <a:ea typeface="Calibri"/>
                <a:cs typeface="Arial"/>
              </a:rPr>
              <a:t>was an approach taken in eighteenth-century England by grammarians who set </a:t>
            </a:r>
            <a:r>
              <a:rPr lang="en-US" sz="2300" dirty="0">
                <a:solidFill>
                  <a:schemeClr val="tx1"/>
                </a:solidFill>
                <a:effectLst/>
                <a:latin typeface="Times New Roman"/>
                <a:ea typeface="Calibri"/>
                <a:cs typeface="Arial"/>
              </a:rPr>
              <a:t>out rules for the “</a:t>
            </a:r>
            <a:r>
              <a:rPr lang="en-US" sz="2300" b="1" i="1" dirty="0">
                <a:solidFill>
                  <a:schemeClr val="tx1"/>
                </a:solidFill>
                <a:effectLst>
                  <a:outerShdw blurRad="38100" dist="38100" dir="2700000" algn="tl">
                    <a:srgbClr val="000000">
                      <a:alpha val="43137"/>
                    </a:srgbClr>
                  </a:outerShdw>
                </a:effectLst>
                <a:latin typeface="Times New Roman"/>
                <a:ea typeface="Calibri"/>
                <a:cs typeface="Arial"/>
              </a:rPr>
              <a:t>proper</a:t>
            </a:r>
            <a:r>
              <a:rPr lang="en-US" sz="2300" dirty="0">
                <a:solidFill>
                  <a:schemeClr val="tx1"/>
                </a:solidFill>
                <a:effectLst/>
                <a:latin typeface="Times New Roman"/>
                <a:ea typeface="Calibri"/>
                <a:cs typeface="Arial"/>
              </a:rPr>
              <a:t>” use of English. This view of grammar as a set of rules for the proper use of a language is still found today and is best characterized as the prescriptive approach. Some old-style prescriptive rules for English are: </a:t>
            </a:r>
            <a:r>
              <a:rPr lang="en-US" sz="2300" dirty="0">
                <a:solidFill>
                  <a:srgbClr val="002060"/>
                </a:solidFill>
                <a:effectLst>
                  <a:outerShdw blurRad="38100" dist="38100" dir="2700000" algn="tl">
                    <a:srgbClr val="000000">
                      <a:alpha val="43137"/>
                    </a:srgbClr>
                  </a:outerShdw>
                </a:effectLst>
                <a:latin typeface="Times New Roman"/>
                <a:ea typeface="Calibri"/>
                <a:cs typeface="Arial"/>
              </a:rPr>
              <a:t>You must not split an infinitive</a:t>
            </a:r>
            <a:r>
              <a:rPr lang="en-US" sz="2300" dirty="0">
                <a:solidFill>
                  <a:schemeClr val="tx1"/>
                </a:solidFill>
                <a:effectLst/>
                <a:latin typeface="Times New Roman"/>
                <a:ea typeface="Calibri"/>
                <a:cs typeface="Arial"/>
              </a:rPr>
              <a:t>. </a:t>
            </a:r>
            <a:r>
              <a:rPr lang="en-US" sz="2300" dirty="0">
                <a:solidFill>
                  <a:srgbClr val="002060"/>
                </a:solidFill>
                <a:effectLst>
                  <a:outerShdw blurRad="38100" dist="38100" dir="2700000" algn="tl">
                    <a:srgbClr val="000000">
                      <a:alpha val="43137"/>
                    </a:srgbClr>
                  </a:outerShdw>
                </a:effectLst>
                <a:latin typeface="Times New Roman"/>
                <a:ea typeface="Calibri"/>
                <a:cs typeface="Arial"/>
              </a:rPr>
              <a:t>You must not end a sentence with a </a:t>
            </a:r>
            <a:r>
              <a:rPr lang="en-US" sz="2300" dirty="0" smtClean="0">
                <a:solidFill>
                  <a:srgbClr val="002060"/>
                </a:solidFill>
                <a:effectLst>
                  <a:outerShdw blurRad="38100" dist="38100" dir="2700000" algn="tl">
                    <a:srgbClr val="000000">
                      <a:alpha val="43137"/>
                    </a:srgbClr>
                  </a:outerShdw>
                </a:effectLst>
                <a:latin typeface="Times New Roman"/>
                <a:ea typeface="Calibri"/>
                <a:cs typeface="Arial"/>
              </a:rPr>
              <a:t>preposition</a:t>
            </a:r>
            <a:r>
              <a:rPr lang="en-US" sz="2300" dirty="0" smtClean="0">
                <a:solidFill>
                  <a:schemeClr val="tx1"/>
                </a:solidFill>
                <a:effectLst/>
                <a:latin typeface="Times New Roman"/>
                <a:ea typeface="Calibri"/>
                <a:cs typeface="Arial"/>
              </a:rPr>
              <a:t>, etc</a:t>
            </a:r>
            <a:r>
              <a:rPr lang="en-US" sz="2300" dirty="0">
                <a:solidFill>
                  <a:schemeClr val="tx1"/>
                </a:solidFill>
                <a:latin typeface="Times New Roman"/>
                <a:ea typeface="Calibri"/>
                <a:cs typeface="Arial"/>
              </a:rPr>
              <a:t>.</a:t>
            </a:r>
            <a:r>
              <a:rPr lang="en-US" sz="2300" dirty="0" smtClean="0">
                <a:solidFill>
                  <a:schemeClr val="tx1"/>
                </a:solidFill>
                <a:effectLst/>
                <a:latin typeface="Times New Roman"/>
                <a:ea typeface="Calibri"/>
                <a:cs typeface="Arial"/>
              </a:rPr>
              <a:t> </a:t>
            </a:r>
            <a:r>
              <a:rPr lang="en-US" sz="2300" dirty="0">
                <a:solidFill>
                  <a:schemeClr val="tx1"/>
                </a:solidFill>
                <a:effectLst/>
                <a:latin typeface="Times New Roman"/>
                <a:ea typeface="Calibri"/>
                <a:cs typeface="Arial"/>
              </a:rPr>
              <a:t>Following these types of rules, traditional teachers would correct sentences like (</a:t>
            </a:r>
            <a:r>
              <a:rPr lang="en-US" sz="2300" b="1" dirty="0">
                <a:solidFill>
                  <a:srgbClr val="C00000"/>
                </a:solidFill>
                <a:effectLst>
                  <a:outerShdw blurRad="38100" dist="38100" dir="2700000" algn="tl">
                    <a:srgbClr val="000000">
                      <a:alpha val="43137"/>
                    </a:srgbClr>
                  </a:outerShdw>
                </a:effectLst>
                <a:latin typeface="Times New Roman"/>
                <a:ea typeface="Calibri"/>
                <a:cs typeface="Arial"/>
              </a:rPr>
              <a:t>Who did you go with</a:t>
            </a:r>
            <a:r>
              <a:rPr lang="en-US" sz="2300" dirty="0">
                <a:solidFill>
                  <a:schemeClr val="tx1"/>
                </a:solidFill>
                <a:effectLst/>
                <a:latin typeface="Times New Roman"/>
                <a:ea typeface="Calibri"/>
                <a:cs typeface="Arial"/>
              </a:rPr>
              <a:t>? to </a:t>
            </a:r>
            <a:r>
              <a:rPr lang="en-US" sz="2300" b="1" i="1" dirty="0">
                <a:solidFill>
                  <a:srgbClr val="C00000"/>
                </a:solidFill>
                <a:effectLst>
                  <a:outerShdw blurRad="38100" dist="38100" dir="2700000" algn="tl">
                    <a:srgbClr val="000000">
                      <a:alpha val="43137"/>
                    </a:srgbClr>
                  </a:outerShdw>
                </a:effectLst>
                <a:latin typeface="Times New Roman"/>
                <a:ea typeface="Calibri"/>
                <a:cs typeface="Arial"/>
              </a:rPr>
              <a:t>With whom did you go</a:t>
            </a:r>
            <a:r>
              <a:rPr lang="en-US" sz="2300" dirty="0">
                <a:solidFill>
                  <a:schemeClr val="tx1"/>
                </a:solidFill>
                <a:effectLst/>
                <a:latin typeface="Times New Roman"/>
                <a:ea typeface="Calibri"/>
                <a:cs typeface="Arial"/>
              </a:rPr>
              <a:t>? (so that the preposition </a:t>
            </a:r>
            <a:r>
              <a:rPr lang="en-US" sz="2300" b="1" i="1" dirty="0">
                <a:solidFill>
                  <a:srgbClr val="C00000"/>
                </a:solidFill>
                <a:effectLst>
                  <a:outerShdw blurRad="38100" dist="38100" dir="2700000" algn="tl">
                    <a:srgbClr val="000000">
                      <a:alpha val="43137"/>
                    </a:srgbClr>
                  </a:outerShdw>
                </a:effectLst>
                <a:latin typeface="Times New Roman"/>
                <a:ea typeface="Calibri"/>
                <a:cs typeface="Arial"/>
              </a:rPr>
              <a:t>with</a:t>
            </a:r>
            <a:r>
              <a:rPr lang="en-US" sz="2300" dirty="0">
                <a:solidFill>
                  <a:schemeClr val="tx1"/>
                </a:solidFill>
                <a:effectLst/>
                <a:latin typeface="Times New Roman"/>
                <a:ea typeface="Calibri"/>
                <a:cs typeface="Arial"/>
              </a:rPr>
              <a:t> was not at the end of the sentence)). And </a:t>
            </a:r>
            <a:r>
              <a:rPr lang="en-US" sz="2300" b="1" i="1" dirty="0">
                <a:solidFill>
                  <a:srgbClr val="C00000"/>
                </a:solidFill>
                <a:effectLst/>
                <a:latin typeface="Times New Roman"/>
                <a:ea typeface="Calibri"/>
                <a:cs typeface="Arial"/>
              </a:rPr>
              <a:t>Mary runs faster than me </a:t>
            </a:r>
            <a:r>
              <a:rPr lang="en-US" sz="2300" dirty="0">
                <a:solidFill>
                  <a:schemeClr val="tx1"/>
                </a:solidFill>
                <a:effectLst/>
                <a:latin typeface="Times New Roman"/>
                <a:ea typeface="Calibri"/>
                <a:cs typeface="Arial"/>
              </a:rPr>
              <a:t>would be corrected to </a:t>
            </a:r>
            <a:r>
              <a:rPr lang="en-US" sz="2300" b="1" i="1" dirty="0">
                <a:solidFill>
                  <a:srgbClr val="C00000"/>
                </a:solidFill>
                <a:effectLst>
                  <a:outerShdw blurRad="38100" dist="38100" dir="2700000" algn="tl">
                    <a:srgbClr val="000000">
                      <a:alpha val="43137"/>
                    </a:srgbClr>
                  </a:outerShdw>
                </a:effectLst>
                <a:latin typeface="Times New Roman"/>
                <a:ea typeface="Calibri"/>
                <a:cs typeface="Arial"/>
              </a:rPr>
              <a:t>Mary runs faster than I</a:t>
            </a:r>
            <a:r>
              <a:rPr lang="en-US" sz="2300" dirty="0">
                <a:solidFill>
                  <a:schemeClr val="tx1"/>
                </a:solidFill>
                <a:effectLst/>
                <a:latin typeface="Times New Roman"/>
                <a:ea typeface="Calibri"/>
                <a:cs typeface="Arial"/>
              </a:rPr>
              <a:t>. And one should never begin a sentence with </a:t>
            </a:r>
            <a:r>
              <a:rPr lang="en-US" sz="2300" b="1" i="1" dirty="0">
                <a:solidFill>
                  <a:srgbClr val="C00000"/>
                </a:solidFill>
                <a:effectLst>
                  <a:outerShdw blurRad="38100" dist="38100" dir="2700000" algn="tl">
                    <a:srgbClr val="000000">
                      <a:alpha val="43137"/>
                    </a:srgbClr>
                  </a:outerShdw>
                </a:effectLst>
                <a:latin typeface="Times New Roman"/>
                <a:ea typeface="Calibri"/>
                <a:cs typeface="Arial"/>
              </a:rPr>
              <a:t>and</a:t>
            </a:r>
            <a:r>
              <a:rPr lang="en-US" sz="2300" dirty="0">
                <a:solidFill>
                  <a:schemeClr val="tx1"/>
                </a:solidFill>
                <a:effectLst/>
                <a:latin typeface="Times New Roman"/>
                <a:ea typeface="Calibri"/>
                <a:cs typeface="Arial"/>
              </a:rPr>
              <a:t>!</a:t>
            </a:r>
          </a:p>
          <a:p>
            <a:pPr algn="just">
              <a:lnSpc>
                <a:spcPct val="150000"/>
              </a:lnSpc>
              <a:spcAft>
                <a:spcPts val="1000"/>
              </a:spcAft>
            </a:pPr>
            <a:r>
              <a:rPr lang="en-US" sz="2300" dirty="0" smtClean="0">
                <a:solidFill>
                  <a:schemeClr val="tx1"/>
                </a:solidFill>
                <a:effectLst/>
                <a:latin typeface="Times New Roman"/>
                <a:ea typeface="Calibri"/>
                <a:cs typeface="Arial"/>
              </a:rPr>
              <a:t>   It </a:t>
            </a:r>
            <a:r>
              <a:rPr lang="en-US" sz="2300" dirty="0">
                <a:solidFill>
                  <a:schemeClr val="tx1"/>
                </a:solidFill>
                <a:effectLst/>
                <a:latin typeface="Times New Roman"/>
                <a:ea typeface="Calibri"/>
                <a:cs typeface="Arial"/>
              </a:rPr>
              <a:t>may, in fact, be a valuable part of one’s education to be made aware of this “</a:t>
            </a:r>
            <a:r>
              <a:rPr lang="en-US" sz="2300" b="1" i="1" dirty="0">
                <a:solidFill>
                  <a:srgbClr val="002060"/>
                </a:solidFill>
                <a:effectLst>
                  <a:outerShdw blurRad="38100" dist="38100" dir="2700000" algn="tl">
                    <a:srgbClr val="000000">
                      <a:alpha val="43137"/>
                    </a:srgbClr>
                  </a:outerShdw>
                </a:effectLst>
                <a:latin typeface="Times New Roman"/>
                <a:ea typeface="Calibri"/>
                <a:cs typeface="Arial"/>
              </a:rPr>
              <a:t>linguistic etiquette</a:t>
            </a:r>
            <a:r>
              <a:rPr lang="en-US" sz="2300" dirty="0">
                <a:solidFill>
                  <a:schemeClr val="tx1"/>
                </a:solidFill>
                <a:effectLst/>
                <a:latin typeface="Times New Roman"/>
                <a:ea typeface="Calibri"/>
                <a:cs typeface="Arial"/>
              </a:rPr>
              <a:t>” for the use of language in certain contexts. </a:t>
            </a:r>
            <a:r>
              <a:rPr lang="en-US" sz="2300" dirty="0" smtClean="0">
                <a:solidFill>
                  <a:schemeClr val="tx1"/>
                </a:solidFill>
                <a:effectLst/>
                <a:latin typeface="Times New Roman"/>
                <a:ea typeface="Calibri"/>
                <a:cs typeface="Arial"/>
              </a:rPr>
              <a:t>Yet, </a:t>
            </a:r>
            <a:r>
              <a:rPr lang="en-US" sz="2300" dirty="0">
                <a:solidFill>
                  <a:schemeClr val="tx1"/>
                </a:solidFill>
                <a:effectLst/>
                <a:latin typeface="Times New Roman"/>
                <a:ea typeface="Calibri"/>
                <a:cs typeface="Arial"/>
              </a:rPr>
              <a:t>it is worth considering the origins of some of these rules and asking whether they have to be followed in English. Let’s look at one example: “</a:t>
            </a:r>
            <a:r>
              <a:rPr lang="en-US" sz="2300" b="1" i="1" dirty="0">
                <a:solidFill>
                  <a:srgbClr val="002060"/>
                </a:solidFill>
                <a:effectLst>
                  <a:outerShdw blurRad="38100" dist="38100" dir="2700000" algn="tl">
                    <a:srgbClr val="000000">
                      <a:alpha val="43137"/>
                    </a:srgbClr>
                  </a:outerShdw>
                </a:effectLst>
                <a:latin typeface="Times New Roman"/>
                <a:ea typeface="Calibri"/>
                <a:cs typeface="Arial"/>
              </a:rPr>
              <a:t>You must not split an infinitive</a:t>
            </a:r>
            <a:r>
              <a:rPr lang="en-US" sz="1600" dirty="0">
                <a:solidFill>
                  <a:schemeClr val="tx1"/>
                </a:solidFill>
                <a:effectLst/>
                <a:latin typeface="Times New Roman"/>
                <a:ea typeface="Calibri"/>
                <a:cs typeface="Arial"/>
              </a:rPr>
              <a:t>.”</a:t>
            </a:r>
          </a:p>
        </p:txBody>
      </p:sp>
    </p:spTree>
    <p:extLst>
      <p:ext uri="{BB962C8B-B14F-4D97-AF65-F5344CB8AC3E}">
        <p14:creationId xmlns:p14="http://schemas.microsoft.com/office/powerpoint/2010/main" val="822082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188640"/>
            <a:ext cx="8208912" cy="6192688"/>
          </a:xfrm>
        </p:spPr>
        <p:txBody>
          <a:bodyPr>
            <a:normAutofit fontScale="92500"/>
          </a:bodyPr>
          <a:lstStyle/>
          <a:p>
            <a:pPr>
              <a:lnSpc>
                <a:spcPct val="150000"/>
              </a:lnSpc>
            </a:pPr>
            <a:r>
              <a:rPr lang="en-US" sz="2600" b="1" i="1" u="none" strike="noStrike" baseline="0" dirty="0">
                <a:solidFill>
                  <a:srgbClr val="002060"/>
                </a:solidFill>
                <a:latin typeface="Times New Roman" panose="02020603050405020304" pitchFamily="18" charset="0"/>
                <a:cs typeface="Times New Roman" panose="02020603050405020304" pitchFamily="18" charset="0"/>
              </a:rPr>
              <a:t>The Descriptive Approach</a:t>
            </a:r>
          </a:p>
          <a:p>
            <a:pPr algn="just">
              <a:lnSpc>
                <a:spcPct val="110000"/>
              </a:lnSpc>
            </a:pPr>
            <a:r>
              <a:rPr lang="en-US" sz="1600" b="0" i="0" u="none" strike="noStrike" baseline="0" dirty="0" smtClean="0">
                <a:solidFill>
                  <a:srgbClr val="000000"/>
                </a:solidFill>
                <a:latin typeface="Times New Roman" panose="02020603050405020304" pitchFamily="18" charset="0"/>
                <a:cs typeface="Times New Roman" panose="02020603050405020304" pitchFamily="18" charset="0"/>
              </a:rPr>
              <a:t>   </a:t>
            </a:r>
            <a:r>
              <a:rPr lang="en-US" sz="2000" b="0" i="0" u="none" strike="noStrike" baseline="0" dirty="0" smtClean="0">
                <a:solidFill>
                  <a:srgbClr val="000000"/>
                </a:solidFill>
                <a:latin typeface="Times New Roman" panose="02020603050405020304" pitchFamily="18" charset="0"/>
                <a:cs typeface="Times New Roman" panose="02020603050405020304" pitchFamily="18" charset="0"/>
              </a:rPr>
              <a:t>Since, </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the categories of traditional grammar did not seem to </a:t>
            </a:r>
            <a:r>
              <a:rPr lang="en-US" sz="2000" b="0" i="0" u="none" strike="noStrike" baseline="0" dirty="0" smtClean="0">
                <a:solidFill>
                  <a:srgbClr val="000000"/>
                </a:solidFill>
                <a:latin typeface="Times New Roman" panose="02020603050405020304" pitchFamily="18" charset="0"/>
                <a:cs typeface="Times New Roman" panose="02020603050405020304" pitchFamily="18" charset="0"/>
              </a:rPr>
              <a:t>fit some </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languages, a different method, called the </a:t>
            </a:r>
            <a:r>
              <a:rPr lang="en-US" sz="2000" b="1" i="1" u="none" strike="noStrike" baseline="0"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descriptive approach</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 was adopted. Analysts collected samples of the language they were interested in and attempted to describe regular structures of that language as it was used, not according to some view of how it should be used.</a:t>
            </a:r>
          </a:p>
          <a:p>
            <a:pPr algn="just">
              <a:lnSpc>
                <a:spcPct val="110000"/>
              </a:lnSpc>
            </a:pPr>
            <a:r>
              <a:rPr lang="en-US" sz="2000" b="1" i="1" u="none" strike="noStrike" baseline="0"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Structural Analysis</a:t>
            </a:r>
          </a:p>
          <a:p>
            <a:pPr algn="just">
              <a:lnSpc>
                <a:spcPct val="110000"/>
              </a:lnSpc>
            </a:pPr>
            <a:r>
              <a:rPr lang="en-US" sz="2000" b="0" i="0" u="none" strike="noStrike" baseline="0" dirty="0" smtClean="0">
                <a:solidFill>
                  <a:srgbClr val="000000"/>
                </a:solidFill>
                <a:latin typeface="Times New Roman" panose="02020603050405020304" pitchFamily="18" charset="0"/>
                <a:cs typeface="Times New Roman" panose="02020603050405020304" pitchFamily="18" charset="0"/>
              </a:rPr>
              <a:t>   One </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type of descriptive approach is called </a:t>
            </a:r>
            <a:r>
              <a:rPr lang="en-US" sz="2000" b="0" i="0" u="none" strike="noStrike" baseline="0"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structural analysis </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and its main concern is to investigate the distribution of forms in a language. The method involves the use of “</a:t>
            </a:r>
            <a:r>
              <a:rPr lang="en-US" sz="2000" b="1" i="0" u="none" strike="noStrike" baseline="0"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test frames</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 which can be sentences with empty slots in them.</a:t>
            </a:r>
          </a:p>
          <a:p>
            <a:pPr algn="just">
              <a:lnSpc>
                <a:spcPct val="110000"/>
              </a:lnSpc>
            </a:pPr>
            <a:r>
              <a:rPr lang="en-US" sz="20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_______________ makes a lot of noise.</a:t>
            </a:r>
          </a:p>
          <a:p>
            <a:pPr algn="just">
              <a:lnSpc>
                <a:spcPct val="110000"/>
              </a:lnSpc>
            </a:pPr>
            <a:r>
              <a:rPr lang="en-US" sz="20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 heard a _______________ yesterday.</a:t>
            </a:r>
          </a:p>
          <a:p>
            <a:pPr algn="just">
              <a:lnSpc>
                <a:spcPct val="110000"/>
              </a:lnSpc>
            </a:pPr>
            <a:r>
              <a:rPr lang="en-US" sz="2000" b="0" i="0" u="none" strike="noStrike" baseline="0" dirty="0" smtClean="0">
                <a:solidFill>
                  <a:srgbClr val="000000"/>
                </a:solidFill>
                <a:latin typeface="Times New Roman" panose="02020603050405020304" pitchFamily="18" charset="0"/>
                <a:cs typeface="Times New Roman" panose="02020603050405020304" pitchFamily="18" charset="0"/>
              </a:rPr>
              <a:t>    There </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are a lot of forms that can fit into these slots to produce good grammatical sentences of English (</a:t>
            </a:r>
            <a:r>
              <a:rPr lang="en-US" sz="20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e.g. car, child, donkey, dog, radio</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 As a result, we can propose that, because all these forms fit in the same test-frame, they are likely to be examples of the same grammatical category, a “</a:t>
            </a:r>
            <a:r>
              <a:rPr lang="en-US" sz="2000" b="1" i="1"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noun</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 (or </a:t>
            </a:r>
            <a:r>
              <a:rPr lang="en-US" sz="2000" b="0" i="0" u="none" strike="noStrike" baseline="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0956057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508</TotalTime>
  <Words>2396</Words>
  <Application>Microsoft Office PowerPoint</Application>
  <PresentationFormat>On-screen Show (4:3)</PresentationFormat>
  <Paragraphs>61</Paragraphs>
  <Slides>15</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Arial</vt:lpstr>
      <vt:lpstr>Calibri</vt:lpstr>
      <vt:lpstr>Century Gothic</vt:lpstr>
      <vt:lpstr>Courier New</vt:lpstr>
      <vt:lpstr>Palatino Linotype</vt:lpstr>
      <vt:lpstr>Times New Roman</vt:lpstr>
      <vt:lpstr>Executive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Jasim Al-Maryani</dc:creator>
  <cp:lastModifiedBy>l</cp:lastModifiedBy>
  <cp:revision>131</cp:revision>
  <cp:lastPrinted>2021-09-10T06:30:00Z</cp:lastPrinted>
  <dcterms:created xsi:type="dcterms:W3CDTF">2018-04-01T01:57:10Z</dcterms:created>
  <dcterms:modified xsi:type="dcterms:W3CDTF">2022-02-26T00:08:04Z</dcterms:modified>
</cp:coreProperties>
</file>